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7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9" r:id="rId2"/>
    <p:sldId id="258" r:id="rId3"/>
    <p:sldId id="274" r:id="rId4"/>
    <p:sldId id="280" r:id="rId5"/>
    <p:sldId id="282" r:id="rId6"/>
    <p:sldId id="256" r:id="rId7"/>
    <p:sldId id="283" r:id="rId8"/>
    <p:sldId id="284" r:id="rId9"/>
    <p:sldId id="285" r:id="rId10"/>
    <p:sldId id="286" r:id="rId11"/>
    <p:sldId id="288" r:id="rId12"/>
    <p:sldId id="281" r:id="rId13"/>
    <p:sldId id="257" r:id="rId14"/>
    <p:sldId id="277" r:id="rId15"/>
    <p:sldId id="279" r:id="rId16"/>
    <p:sldId id="287" r:id="rId17"/>
    <p:sldId id="289" r:id="rId18"/>
    <p:sldId id="299" r:id="rId19"/>
    <p:sldId id="260" r:id="rId20"/>
    <p:sldId id="261" r:id="rId21"/>
    <p:sldId id="262" r:id="rId22"/>
    <p:sldId id="263" r:id="rId23"/>
    <p:sldId id="264" r:id="rId24"/>
    <p:sldId id="265" r:id="rId25"/>
    <p:sldId id="276" r:id="rId26"/>
    <p:sldId id="275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300" r:id="rId35"/>
    <p:sldId id="290" r:id="rId36"/>
    <p:sldId id="291" r:id="rId37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05F863-5CEC-4EA6-8D1A-85F6CE84629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433A85-D222-4556-B973-220570B97069}">
      <dgm:prSet phldrT="[Text]"/>
      <dgm:spPr/>
      <dgm:t>
        <a:bodyPr/>
        <a:lstStyle/>
        <a:p>
          <a:r>
            <a:rPr lang="en-US" dirty="0"/>
            <a:t>Mike Behm</a:t>
          </a:r>
        </a:p>
        <a:p>
          <a:r>
            <a:rPr lang="en-US" dirty="0"/>
            <a:t>(Division Director)</a:t>
          </a:r>
        </a:p>
      </dgm:t>
    </dgm:pt>
    <dgm:pt modelId="{251FA17F-ECD3-4324-B3B3-67C410451CA3}" type="parTrans" cxnId="{7C10C981-1369-409E-819B-FA946561DA27}">
      <dgm:prSet/>
      <dgm:spPr/>
      <dgm:t>
        <a:bodyPr/>
        <a:lstStyle/>
        <a:p>
          <a:endParaRPr lang="en-US"/>
        </a:p>
      </dgm:t>
    </dgm:pt>
    <dgm:pt modelId="{814ED599-3607-4CFD-BC74-34E9803D11A8}" type="sibTrans" cxnId="{7C10C981-1369-409E-819B-FA946561DA27}">
      <dgm:prSet/>
      <dgm:spPr/>
      <dgm:t>
        <a:bodyPr/>
        <a:lstStyle/>
        <a:p>
          <a:endParaRPr lang="en-US"/>
        </a:p>
      </dgm:t>
    </dgm:pt>
    <dgm:pt modelId="{0AE55CF5-0EEB-4656-AE45-68C09FB43195}" type="asst">
      <dgm:prSet phldrT="[Text]"/>
      <dgm:spPr/>
      <dgm:t>
        <a:bodyPr/>
        <a:lstStyle/>
        <a:p>
          <a:r>
            <a:rPr lang="en-US" dirty="0"/>
            <a:t>Larry Dean</a:t>
          </a:r>
        </a:p>
        <a:p>
          <a:r>
            <a:rPr lang="en-US" dirty="0"/>
            <a:t>(Planning Data Manager)</a:t>
          </a:r>
        </a:p>
      </dgm:t>
    </dgm:pt>
    <dgm:pt modelId="{00F17732-89D3-404C-B1B7-D20787222C4D}" type="parTrans" cxnId="{F0165A27-3B45-47F9-B1C1-0B2F7DD28638}">
      <dgm:prSet/>
      <dgm:spPr/>
      <dgm:t>
        <a:bodyPr/>
        <a:lstStyle/>
        <a:p>
          <a:endParaRPr lang="en-US"/>
        </a:p>
      </dgm:t>
    </dgm:pt>
    <dgm:pt modelId="{B8ECA4B2-46ED-4FF0-A033-2C39E59ED529}" type="sibTrans" cxnId="{F0165A27-3B45-47F9-B1C1-0B2F7DD28638}">
      <dgm:prSet/>
      <dgm:spPr/>
      <dgm:t>
        <a:bodyPr/>
        <a:lstStyle/>
        <a:p>
          <a:endParaRPr lang="en-US"/>
        </a:p>
      </dgm:t>
    </dgm:pt>
    <dgm:pt modelId="{25B151D9-88A4-4B49-9B85-42A4514A4BD4}">
      <dgm:prSet phldrT="[Text]"/>
      <dgm:spPr/>
      <dgm:t>
        <a:bodyPr/>
        <a:lstStyle/>
        <a:p>
          <a:r>
            <a:rPr lang="en-US" dirty="0"/>
            <a:t>Jack Dokken</a:t>
          </a:r>
        </a:p>
        <a:p>
          <a:r>
            <a:rPr lang="en-US" dirty="0"/>
            <a:t>(Air, Rail, Transit Administrator)</a:t>
          </a:r>
        </a:p>
      </dgm:t>
    </dgm:pt>
    <dgm:pt modelId="{867C1E47-1863-4F1D-9397-BFBE85182852}" type="parTrans" cxnId="{E720FA4F-BC82-4718-89F4-D2DE64FE627F}">
      <dgm:prSet/>
      <dgm:spPr/>
      <dgm:t>
        <a:bodyPr/>
        <a:lstStyle/>
        <a:p>
          <a:endParaRPr lang="en-US"/>
        </a:p>
      </dgm:t>
    </dgm:pt>
    <dgm:pt modelId="{8E7E0828-7067-4ADD-A1AF-9B8B69811B07}" type="sibTrans" cxnId="{E720FA4F-BC82-4718-89F4-D2DE64FE627F}">
      <dgm:prSet/>
      <dgm:spPr/>
      <dgm:t>
        <a:bodyPr/>
        <a:lstStyle/>
        <a:p>
          <a:endParaRPr lang="en-US"/>
        </a:p>
      </dgm:t>
    </dgm:pt>
    <dgm:pt modelId="{714B6422-D2D9-457A-BF33-A3E36A442347}">
      <dgm:prSet phldrT="[Text]"/>
      <dgm:spPr/>
      <dgm:t>
        <a:bodyPr/>
        <a:lstStyle/>
        <a:p>
          <a:r>
            <a:rPr lang="en-US" dirty="0"/>
            <a:t>Cody </a:t>
          </a:r>
          <a:r>
            <a:rPr lang="en-US" dirty="0" err="1"/>
            <a:t>Axlund</a:t>
          </a:r>
          <a:endParaRPr lang="en-US" dirty="0"/>
        </a:p>
        <a:p>
          <a:r>
            <a:rPr lang="en-US" dirty="0"/>
            <a:t>(LGA Lead Bridge Engineer)</a:t>
          </a:r>
        </a:p>
      </dgm:t>
    </dgm:pt>
    <dgm:pt modelId="{A5CF2EE6-1503-4D4A-9037-C1535BE2BB2E}" type="parTrans" cxnId="{F16696D0-D75D-47CA-85CE-8BC5E338AF8B}">
      <dgm:prSet/>
      <dgm:spPr/>
      <dgm:t>
        <a:bodyPr/>
        <a:lstStyle/>
        <a:p>
          <a:endParaRPr lang="en-US"/>
        </a:p>
      </dgm:t>
    </dgm:pt>
    <dgm:pt modelId="{FED6B879-A0B5-480B-A3E0-F3A9FA5DA1D7}" type="sibTrans" cxnId="{F16696D0-D75D-47CA-85CE-8BC5E338AF8B}">
      <dgm:prSet/>
      <dgm:spPr/>
      <dgm:t>
        <a:bodyPr/>
        <a:lstStyle/>
        <a:p>
          <a:endParaRPr lang="en-US"/>
        </a:p>
      </dgm:t>
    </dgm:pt>
    <dgm:pt modelId="{CDBCD5EF-8A8F-4B3F-ADB4-63DAC3C7186A}">
      <dgm:prSet phldrT="[Text]"/>
      <dgm:spPr/>
      <dgm:t>
        <a:bodyPr/>
        <a:lstStyle/>
        <a:p>
          <a:r>
            <a:rPr lang="en-US" dirty="0"/>
            <a:t>Josh Olson</a:t>
          </a:r>
        </a:p>
        <a:p>
          <a:r>
            <a:rPr lang="en-US" dirty="0"/>
            <a:t>(Senior Region Bridge Supervisor)</a:t>
          </a:r>
        </a:p>
      </dgm:t>
    </dgm:pt>
    <dgm:pt modelId="{CDB2B016-014F-4489-BC93-2782882C9946}" type="parTrans" cxnId="{1E811A0C-88E6-42FC-81BA-61B4B7924ED3}">
      <dgm:prSet/>
      <dgm:spPr/>
      <dgm:t>
        <a:bodyPr/>
        <a:lstStyle/>
        <a:p>
          <a:endParaRPr lang="en-US"/>
        </a:p>
      </dgm:t>
    </dgm:pt>
    <dgm:pt modelId="{5B4BD4BA-63AC-41C5-A481-CAA13989A22E}" type="sibTrans" cxnId="{1E811A0C-88E6-42FC-81BA-61B4B7924ED3}">
      <dgm:prSet/>
      <dgm:spPr/>
      <dgm:t>
        <a:bodyPr/>
        <a:lstStyle/>
        <a:p>
          <a:endParaRPr lang="en-US"/>
        </a:p>
      </dgm:t>
    </dgm:pt>
    <dgm:pt modelId="{78D57289-F4DE-44EE-A4F0-24A987F3B4DC}">
      <dgm:prSet phldrT="[Text]"/>
      <dgm:spPr/>
      <dgm:t>
        <a:bodyPr/>
        <a:lstStyle/>
        <a:p>
          <a:r>
            <a:rPr lang="en-US" dirty="0"/>
            <a:t>Josh Bench-</a:t>
          </a:r>
          <a:r>
            <a:rPr lang="en-US" dirty="0" err="1"/>
            <a:t>Bresher</a:t>
          </a:r>
          <a:endParaRPr lang="en-US" dirty="0"/>
        </a:p>
        <a:p>
          <a:r>
            <a:rPr lang="en-US" dirty="0"/>
            <a:t>(Asset Management Engineer)</a:t>
          </a:r>
        </a:p>
      </dgm:t>
    </dgm:pt>
    <dgm:pt modelId="{342B16D7-2851-4916-9D56-24A8BCBF048D}" type="parTrans" cxnId="{C08FA20E-9E3E-4FB3-A198-E6D488FA5E85}">
      <dgm:prSet/>
      <dgm:spPr/>
      <dgm:t>
        <a:bodyPr/>
        <a:lstStyle/>
        <a:p>
          <a:endParaRPr lang="en-US"/>
        </a:p>
      </dgm:t>
    </dgm:pt>
    <dgm:pt modelId="{E6E110A7-0866-43ED-93DD-F9C530A23FE0}" type="sibTrans" cxnId="{C08FA20E-9E3E-4FB3-A198-E6D488FA5E85}">
      <dgm:prSet/>
      <dgm:spPr/>
      <dgm:t>
        <a:bodyPr/>
        <a:lstStyle/>
        <a:p>
          <a:endParaRPr lang="en-US"/>
        </a:p>
      </dgm:t>
    </dgm:pt>
    <dgm:pt modelId="{767267EA-8409-4AA8-94BF-9F37FFD672A2}">
      <dgm:prSet phldrT="[Text]"/>
      <dgm:spPr/>
      <dgm:t>
        <a:bodyPr/>
        <a:lstStyle/>
        <a:p>
          <a:r>
            <a:rPr lang="en-US" dirty="0"/>
            <a:t>Cody Asher</a:t>
          </a:r>
        </a:p>
        <a:p>
          <a:r>
            <a:rPr lang="en-US" dirty="0"/>
            <a:t>(Survey Crew Chief)</a:t>
          </a:r>
        </a:p>
      </dgm:t>
    </dgm:pt>
    <dgm:pt modelId="{94414533-1EA7-425B-825C-B51FE41C40EC}" type="parTrans" cxnId="{F3FC35B2-78AA-484B-860B-1895480418C3}">
      <dgm:prSet/>
      <dgm:spPr/>
      <dgm:t>
        <a:bodyPr/>
        <a:lstStyle/>
        <a:p>
          <a:endParaRPr lang="en-US"/>
        </a:p>
      </dgm:t>
    </dgm:pt>
    <dgm:pt modelId="{06759EE3-6DAD-487B-AABF-BAA5674EA5C2}" type="sibTrans" cxnId="{F3FC35B2-78AA-484B-860B-1895480418C3}">
      <dgm:prSet/>
      <dgm:spPr/>
      <dgm:t>
        <a:bodyPr/>
        <a:lstStyle/>
        <a:p>
          <a:endParaRPr lang="en-US"/>
        </a:p>
      </dgm:t>
    </dgm:pt>
    <dgm:pt modelId="{12FFC862-A1A6-4D2E-8D25-B833B3AF5B96}">
      <dgm:prSet phldrT="[Text]"/>
      <dgm:spPr/>
      <dgm:t>
        <a:bodyPr/>
        <a:lstStyle/>
        <a:p>
          <a:r>
            <a:rPr lang="en-US" dirty="0"/>
            <a:t>Hayden </a:t>
          </a:r>
          <a:r>
            <a:rPr lang="en-US" dirty="0" err="1"/>
            <a:t>Malsam</a:t>
          </a:r>
          <a:endParaRPr lang="en-US" dirty="0"/>
        </a:p>
        <a:p>
          <a:r>
            <a:rPr lang="en-US" dirty="0"/>
            <a:t>(Transfer &amp; Asset Specialist)</a:t>
          </a:r>
        </a:p>
      </dgm:t>
    </dgm:pt>
    <dgm:pt modelId="{3CA0A2F3-EEA2-4136-86CA-44A65321559C}" type="parTrans" cxnId="{35518909-D13D-40BF-9409-5D393C4002C7}">
      <dgm:prSet/>
      <dgm:spPr/>
      <dgm:t>
        <a:bodyPr/>
        <a:lstStyle/>
        <a:p>
          <a:endParaRPr lang="en-US"/>
        </a:p>
      </dgm:t>
    </dgm:pt>
    <dgm:pt modelId="{E8D64010-0113-4D9F-83BF-C07C7CCDA3FE}" type="sibTrans" cxnId="{35518909-D13D-40BF-9409-5D393C4002C7}">
      <dgm:prSet/>
      <dgm:spPr/>
      <dgm:t>
        <a:bodyPr/>
        <a:lstStyle/>
        <a:p>
          <a:endParaRPr lang="en-US"/>
        </a:p>
      </dgm:t>
    </dgm:pt>
    <dgm:pt modelId="{B4F382E0-3AE8-4D3A-8421-B0297C27A5DB}">
      <dgm:prSet phldrT="[Text]"/>
      <dgm:spPr/>
      <dgm:t>
        <a:bodyPr/>
        <a:lstStyle/>
        <a:p>
          <a:r>
            <a:rPr lang="en-US" dirty="0"/>
            <a:t>Marc </a:t>
          </a:r>
          <a:r>
            <a:rPr lang="en-US" dirty="0" err="1"/>
            <a:t>Hoelscher</a:t>
          </a:r>
          <a:endParaRPr lang="en-US" dirty="0"/>
        </a:p>
        <a:p>
          <a:r>
            <a:rPr lang="en-US" dirty="0"/>
            <a:t>(FHWA)</a:t>
          </a:r>
        </a:p>
      </dgm:t>
    </dgm:pt>
    <dgm:pt modelId="{B951370F-6444-43F1-B803-A3C9264CF51A}" type="parTrans" cxnId="{3A941A6C-5762-4870-BA31-5C3126153E26}">
      <dgm:prSet/>
      <dgm:spPr/>
      <dgm:t>
        <a:bodyPr/>
        <a:lstStyle/>
        <a:p>
          <a:endParaRPr lang="en-US"/>
        </a:p>
      </dgm:t>
    </dgm:pt>
    <dgm:pt modelId="{FBE8FC73-A1EB-4C02-BF7C-783618217B96}" type="sibTrans" cxnId="{3A941A6C-5762-4870-BA31-5C3126153E26}">
      <dgm:prSet/>
      <dgm:spPr/>
      <dgm:t>
        <a:bodyPr/>
        <a:lstStyle/>
        <a:p>
          <a:endParaRPr lang="en-US"/>
        </a:p>
      </dgm:t>
    </dgm:pt>
    <dgm:pt modelId="{30554F43-7186-4EE1-95B3-8342DEC341DA}">
      <dgm:prSet phldrT="[Text]"/>
      <dgm:spPr/>
      <dgm:t>
        <a:bodyPr/>
        <a:lstStyle/>
        <a:p>
          <a:r>
            <a:rPr lang="en-US" dirty="0"/>
            <a:t>Jon Nelson</a:t>
          </a:r>
        </a:p>
        <a:p>
          <a:r>
            <a:rPr lang="en-US" dirty="0"/>
            <a:t>(Road Design </a:t>
          </a:r>
          <a:r>
            <a:rPr lang="en-US"/>
            <a:t>Land Surveyor)</a:t>
          </a:r>
          <a:endParaRPr lang="en-US" dirty="0"/>
        </a:p>
      </dgm:t>
    </dgm:pt>
    <dgm:pt modelId="{AE31E43E-3EB3-4BBA-A4BE-F4C29CE374C3}" type="parTrans" cxnId="{A06D64B1-D702-4B9A-8817-5A4FE49C549B}">
      <dgm:prSet/>
      <dgm:spPr/>
      <dgm:t>
        <a:bodyPr/>
        <a:lstStyle/>
        <a:p>
          <a:endParaRPr lang="en-US"/>
        </a:p>
      </dgm:t>
    </dgm:pt>
    <dgm:pt modelId="{CB7C67F1-5F6F-48C8-85E6-7D06207BA421}" type="sibTrans" cxnId="{A06D64B1-D702-4B9A-8817-5A4FE49C549B}">
      <dgm:prSet/>
      <dgm:spPr/>
      <dgm:t>
        <a:bodyPr/>
        <a:lstStyle/>
        <a:p>
          <a:endParaRPr lang="en-US"/>
        </a:p>
      </dgm:t>
    </dgm:pt>
    <dgm:pt modelId="{DC9A7EDA-ACE4-48B7-B137-A3E3CDA3769A}" type="pres">
      <dgm:prSet presAssocID="{CB05F863-5CEC-4EA6-8D1A-85F6CE84629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1FF7B2-0552-411A-8D82-229F7F557D1E}" type="pres">
      <dgm:prSet presAssocID="{1B433A85-D222-4556-B973-220570B97069}" presName="hierRoot1" presStyleCnt="0">
        <dgm:presLayoutVars>
          <dgm:hierBranch val="init"/>
        </dgm:presLayoutVars>
      </dgm:prSet>
      <dgm:spPr/>
    </dgm:pt>
    <dgm:pt modelId="{1F3A1DF4-59D0-4A4C-8FE5-2CFB01629962}" type="pres">
      <dgm:prSet presAssocID="{1B433A85-D222-4556-B973-220570B97069}" presName="rootComposite1" presStyleCnt="0"/>
      <dgm:spPr/>
    </dgm:pt>
    <dgm:pt modelId="{1458CD0F-DA66-45B0-A225-9F4E5F5FA803}" type="pres">
      <dgm:prSet presAssocID="{1B433A85-D222-4556-B973-220570B97069}" presName="rootText1" presStyleLbl="node0" presStyleIdx="0" presStyleCnt="1" custScaleY="128962">
        <dgm:presLayoutVars>
          <dgm:chPref val="3"/>
        </dgm:presLayoutVars>
      </dgm:prSet>
      <dgm:spPr/>
    </dgm:pt>
    <dgm:pt modelId="{CEBE77B1-CD16-4B60-9001-B1E1D093B118}" type="pres">
      <dgm:prSet presAssocID="{1B433A85-D222-4556-B973-220570B97069}" presName="rootConnector1" presStyleLbl="node1" presStyleIdx="0" presStyleCnt="0"/>
      <dgm:spPr/>
    </dgm:pt>
    <dgm:pt modelId="{80C26265-4B00-4510-95DE-F8D447888F64}" type="pres">
      <dgm:prSet presAssocID="{1B433A85-D222-4556-B973-220570B97069}" presName="hierChild2" presStyleCnt="0"/>
      <dgm:spPr/>
    </dgm:pt>
    <dgm:pt modelId="{63E51166-95F7-4006-A9C5-DF37B398D779}" type="pres">
      <dgm:prSet presAssocID="{867C1E47-1863-4F1D-9397-BFBE85182852}" presName="Name37" presStyleLbl="parChTrans1D2" presStyleIdx="0" presStyleCnt="9"/>
      <dgm:spPr/>
    </dgm:pt>
    <dgm:pt modelId="{94E41AF3-B0E0-496C-A966-4705E09C5957}" type="pres">
      <dgm:prSet presAssocID="{25B151D9-88A4-4B49-9B85-42A4514A4BD4}" presName="hierRoot2" presStyleCnt="0">
        <dgm:presLayoutVars>
          <dgm:hierBranch val="init"/>
        </dgm:presLayoutVars>
      </dgm:prSet>
      <dgm:spPr/>
    </dgm:pt>
    <dgm:pt modelId="{4B168E55-6063-45DD-82B0-BE6EFEDFCFF3}" type="pres">
      <dgm:prSet presAssocID="{25B151D9-88A4-4B49-9B85-42A4514A4BD4}" presName="rootComposite" presStyleCnt="0"/>
      <dgm:spPr/>
    </dgm:pt>
    <dgm:pt modelId="{BE735F49-1035-4BB6-862A-4C570898798E}" type="pres">
      <dgm:prSet presAssocID="{25B151D9-88A4-4B49-9B85-42A4514A4BD4}" presName="rootText" presStyleLbl="node2" presStyleIdx="0" presStyleCnt="8" custScaleY="148380">
        <dgm:presLayoutVars>
          <dgm:chPref val="3"/>
        </dgm:presLayoutVars>
      </dgm:prSet>
      <dgm:spPr/>
    </dgm:pt>
    <dgm:pt modelId="{D0721AE8-156D-410E-AD3D-3BB2DD777568}" type="pres">
      <dgm:prSet presAssocID="{25B151D9-88A4-4B49-9B85-42A4514A4BD4}" presName="rootConnector" presStyleLbl="node2" presStyleIdx="0" presStyleCnt="8"/>
      <dgm:spPr/>
    </dgm:pt>
    <dgm:pt modelId="{BA422D4F-9243-445D-9CFC-E665B1E6F14F}" type="pres">
      <dgm:prSet presAssocID="{25B151D9-88A4-4B49-9B85-42A4514A4BD4}" presName="hierChild4" presStyleCnt="0"/>
      <dgm:spPr/>
    </dgm:pt>
    <dgm:pt modelId="{F079A5B2-45ED-4B38-AE16-22FD4A940681}" type="pres">
      <dgm:prSet presAssocID="{25B151D9-88A4-4B49-9B85-42A4514A4BD4}" presName="hierChild5" presStyleCnt="0"/>
      <dgm:spPr/>
    </dgm:pt>
    <dgm:pt modelId="{5250E722-E42B-465D-A36D-0E1B5F005AB8}" type="pres">
      <dgm:prSet presAssocID="{A5CF2EE6-1503-4D4A-9037-C1535BE2BB2E}" presName="Name37" presStyleLbl="parChTrans1D2" presStyleIdx="1" presStyleCnt="9"/>
      <dgm:spPr/>
    </dgm:pt>
    <dgm:pt modelId="{A202D936-BA8E-4FC6-AEA1-6EB762D762A0}" type="pres">
      <dgm:prSet presAssocID="{714B6422-D2D9-457A-BF33-A3E36A442347}" presName="hierRoot2" presStyleCnt="0">
        <dgm:presLayoutVars>
          <dgm:hierBranch val="init"/>
        </dgm:presLayoutVars>
      </dgm:prSet>
      <dgm:spPr/>
    </dgm:pt>
    <dgm:pt modelId="{2E1DE7ED-5291-4190-A3D2-FCF9FC888A46}" type="pres">
      <dgm:prSet presAssocID="{714B6422-D2D9-457A-BF33-A3E36A442347}" presName="rootComposite" presStyleCnt="0"/>
      <dgm:spPr/>
    </dgm:pt>
    <dgm:pt modelId="{F1F99874-1F36-44F5-9D65-AD77DACE6E0A}" type="pres">
      <dgm:prSet presAssocID="{714B6422-D2D9-457A-BF33-A3E36A442347}" presName="rootText" presStyleLbl="node2" presStyleIdx="1" presStyleCnt="8" custScaleY="157372">
        <dgm:presLayoutVars>
          <dgm:chPref val="3"/>
        </dgm:presLayoutVars>
      </dgm:prSet>
      <dgm:spPr/>
    </dgm:pt>
    <dgm:pt modelId="{B2ECDE42-AA4D-47A3-898E-94BF9BFB3343}" type="pres">
      <dgm:prSet presAssocID="{714B6422-D2D9-457A-BF33-A3E36A442347}" presName="rootConnector" presStyleLbl="node2" presStyleIdx="1" presStyleCnt="8"/>
      <dgm:spPr/>
    </dgm:pt>
    <dgm:pt modelId="{9202A1D4-4D89-472D-BBBC-7A8356D92AAD}" type="pres">
      <dgm:prSet presAssocID="{714B6422-D2D9-457A-BF33-A3E36A442347}" presName="hierChild4" presStyleCnt="0"/>
      <dgm:spPr/>
    </dgm:pt>
    <dgm:pt modelId="{34871D12-B4C2-49D3-8C9A-BA690FBB9EDE}" type="pres">
      <dgm:prSet presAssocID="{714B6422-D2D9-457A-BF33-A3E36A442347}" presName="hierChild5" presStyleCnt="0"/>
      <dgm:spPr/>
    </dgm:pt>
    <dgm:pt modelId="{29757D6E-4948-4F54-A033-FA6712CBE120}" type="pres">
      <dgm:prSet presAssocID="{CDB2B016-014F-4489-BC93-2782882C9946}" presName="Name37" presStyleLbl="parChTrans1D2" presStyleIdx="2" presStyleCnt="9"/>
      <dgm:spPr/>
    </dgm:pt>
    <dgm:pt modelId="{783C0B28-658D-40B5-A8E3-3A833C3E2A4D}" type="pres">
      <dgm:prSet presAssocID="{CDBCD5EF-8A8F-4B3F-ADB4-63DAC3C7186A}" presName="hierRoot2" presStyleCnt="0">
        <dgm:presLayoutVars>
          <dgm:hierBranch val="init"/>
        </dgm:presLayoutVars>
      </dgm:prSet>
      <dgm:spPr/>
    </dgm:pt>
    <dgm:pt modelId="{950C982A-C85F-4FCC-9334-049E088C0C6B}" type="pres">
      <dgm:prSet presAssocID="{CDBCD5EF-8A8F-4B3F-ADB4-63DAC3C7186A}" presName="rootComposite" presStyleCnt="0"/>
      <dgm:spPr/>
    </dgm:pt>
    <dgm:pt modelId="{177EA352-6AD1-4A57-83E1-207DFE1B3C4E}" type="pres">
      <dgm:prSet presAssocID="{CDBCD5EF-8A8F-4B3F-ADB4-63DAC3C7186A}" presName="rootText" presStyleLbl="node2" presStyleIdx="2" presStyleCnt="8" custScaleY="151856">
        <dgm:presLayoutVars>
          <dgm:chPref val="3"/>
        </dgm:presLayoutVars>
      </dgm:prSet>
      <dgm:spPr/>
    </dgm:pt>
    <dgm:pt modelId="{C270EA23-443B-4D0E-AF99-F1A954FD16A8}" type="pres">
      <dgm:prSet presAssocID="{CDBCD5EF-8A8F-4B3F-ADB4-63DAC3C7186A}" presName="rootConnector" presStyleLbl="node2" presStyleIdx="2" presStyleCnt="8"/>
      <dgm:spPr/>
    </dgm:pt>
    <dgm:pt modelId="{1CD92FAA-E3F1-497E-8252-8E59C9CCA6FA}" type="pres">
      <dgm:prSet presAssocID="{CDBCD5EF-8A8F-4B3F-ADB4-63DAC3C7186A}" presName="hierChild4" presStyleCnt="0"/>
      <dgm:spPr/>
    </dgm:pt>
    <dgm:pt modelId="{FA0685D4-828C-4337-99A0-118A90129B02}" type="pres">
      <dgm:prSet presAssocID="{CDBCD5EF-8A8F-4B3F-ADB4-63DAC3C7186A}" presName="hierChild5" presStyleCnt="0"/>
      <dgm:spPr/>
    </dgm:pt>
    <dgm:pt modelId="{6E02E3D7-E526-46E6-B1EC-43B785B5D4A3}" type="pres">
      <dgm:prSet presAssocID="{342B16D7-2851-4916-9D56-24A8BCBF048D}" presName="Name37" presStyleLbl="parChTrans1D2" presStyleIdx="3" presStyleCnt="9"/>
      <dgm:spPr/>
    </dgm:pt>
    <dgm:pt modelId="{6A90E921-8165-4899-9106-C002BFFA8AEC}" type="pres">
      <dgm:prSet presAssocID="{78D57289-F4DE-44EE-A4F0-24A987F3B4DC}" presName="hierRoot2" presStyleCnt="0">
        <dgm:presLayoutVars>
          <dgm:hierBranch val="init"/>
        </dgm:presLayoutVars>
      </dgm:prSet>
      <dgm:spPr/>
    </dgm:pt>
    <dgm:pt modelId="{7B2ACFD0-2AB1-4F63-8E7C-233E3B20338A}" type="pres">
      <dgm:prSet presAssocID="{78D57289-F4DE-44EE-A4F0-24A987F3B4DC}" presName="rootComposite" presStyleCnt="0"/>
      <dgm:spPr/>
    </dgm:pt>
    <dgm:pt modelId="{2017BF38-D3B2-4235-849A-EACAD4E5B054}" type="pres">
      <dgm:prSet presAssocID="{78D57289-F4DE-44EE-A4F0-24A987F3B4DC}" presName="rootText" presStyleLbl="node2" presStyleIdx="3" presStyleCnt="8" custScaleY="178723">
        <dgm:presLayoutVars>
          <dgm:chPref val="3"/>
        </dgm:presLayoutVars>
      </dgm:prSet>
      <dgm:spPr/>
    </dgm:pt>
    <dgm:pt modelId="{C0C47724-E0CA-4AF9-88F6-05C24E0B0E18}" type="pres">
      <dgm:prSet presAssocID="{78D57289-F4DE-44EE-A4F0-24A987F3B4DC}" presName="rootConnector" presStyleLbl="node2" presStyleIdx="3" presStyleCnt="8"/>
      <dgm:spPr/>
    </dgm:pt>
    <dgm:pt modelId="{2D02C065-2A5C-4663-AD07-66DFA73295A7}" type="pres">
      <dgm:prSet presAssocID="{78D57289-F4DE-44EE-A4F0-24A987F3B4DC}" presName="hierChild4" presStyleCnt="0"/>
      <dgm:spPr/>
    </dgm:pt>
    <dgm:pt modelId="{EE9E480B-FBD5-4398-9BEE-B09C327924B5}" type="pres">
      <dgm:prSet presAssocID="{78D57289-F4DE-44EE-A4F0-24A987F3B4DC}" presName="hierChild5" presStyleCnt="0"/>
      <dgm:spPr/>
    </dgm:pt>
    <dgm:pt modelId="{5BFD7D64-F85F-44E2-82A4-729F6C344E96}" type="pres">
      <dgm:prSet presAssocID="{94414533-1EA7-425B-825C-B51FE41C40EC}" presName="Name37" presStyleLbl="parChTrans1D2" presStyleIdx="4" presStyleCnt="9"/>
      <dgm:spPr/>
    </dgm:pt>
    <dgm:pt modelId="{83CC44F0-F973-4A3F-8A53-1F6ED6D3907C}" type="pres">
      <dgm:prSet presAssocID="{767267EA-8409-4AA8-94BF-9F37FFD672A2}" presName="hierRoot2" presStyleCnt="0">
        <dgm:presLayoutVars>
          <dgm:hierBranch val="init"/>
        </dgm:presLayoutVars>
      </dgm:prSet>
      <dgm:spPr/>
    </dgm:pt>
    <dgm:pt modelId="{5365EA03-5CCD-4B78-B557-649571BBDB8B}" type="pres">
      <dgm:prSet presAssocID="{767267EA-8409-4AA8-94BF-9F37FFD672A2}" presName="rootComposite" presStyleCnt="0"/>
      <dgm:spPr/>
    </dgm:pt>
    <dgm:pt modelId="{008797D2-1D32-4096-84F6-2C4B72352901}" type="pres">
      <dgm:prSet presAssocID="{767267EA-8409-4AA8-94BF-9F37FFD672A2}" presName="rootText" presStyleLbl="node2" presStyleIdx="4" presStyleCnt="8" custScaleY="165648">
        <dgm:presLayoutVars>
          <dgm:chPref val="3"/>
        </dgm:presLayoutVars>
      </dgm:prSet>
      <dgm:spPr/>
    </dgm:pt>
    <dgm:pt modelId="{12852760-0033-437D-900F-60E3817E5C2B}" type="pres">
      <dgm:prSet presAssocID="{767267EA-8409-4AA8-94BF-9F37FFD672A2}" presName="rootConnector" presStyleLbl="node2" presStyleIdx="4" presStyleCnt="8"/>
      <dgm:spPr/>
    </dgm:pt>
    <dgm:pt modelId="{9AC582C3-F590-47BE-8A00-9DD0C759C57F}" type="pres">
      <dgm:prSet presAssocID="{767267EA-8409-4AA8-94BF-9F37FFD672A2}" presName="hierChild4" presStyleCnt="0"/>
      <dgm:spPr/>
    </dgm:pt>
    <dgm:pt modelId="{168A8759-A5CA-43D3-8CAB-C56B729C2221}" type="pres">
      <dgm:prSet presAssocID="{767267EA-8409-4AA8-94BF-9F37FFD672A2}" presName="hierChild5" presStyleCnt="0"/>
      <dgm:spPr/>
    </dgm:pt>
    <dgm:pt modelId="{E0C25067-4A7A-4556-91E0-0834CEAE458E}" type="pres">
      <dgm:prSet presAssocID="{3CA0A2F3-EEA2-4136-86CA-44A65321559C}" presName="Name37" presStyleLbl="parChTrans1D2" presStyleIdx="5" presStyleCnt="9"/>
      <dgm:spPr/>
    </dgm:pt>
    <dgm:pt modelId="{C6CC1C71-7F6A-486F-A3A9-66B2BB3AB1C0}" type="pres">
      <dgm:prSet presAssocID="{12FFC862-A1A6-4D2E-8D25-B833B3AF5B96}" presName="hierRoot2" presStyleCnt="0">
        <dgm:presLayoutVars>
          <dgm:hierBranch val="init"/>
        </dgm:presLayoutVars>
      </dgm:prSet>
      <dgm:spPr/>
    </dgm:pt>
    <dgm:pt modelId="{44363F15-F4E9-497D-B919-1303C62A2ABA}" type="pres">
      <dgm:prSet presAssocID="{12FFC862-A1A6-4D2E-8D25-B833B3AF5B96}" presName="rootComposite" presStyleCnt="0"/>
      <dgm:spPr/>
    </dgm:pt>
    <dgm:pt modelId="{D1858484-7A77-411A-B110-60461F2A6365}" type="pres">
      <dgm:prSet presAssocID="{12FFC862-A1A6-4D2E-8D25-B833B3AF5B96}" presName="rootText" presStyleLbl="node2" presStyleIdx="5" presStyleCnt="8" custScaleY="146893">
        <dgm:presLayoutVars>
          <dgm:chPref val="3"/>
        </dgm:presLayoutVars>
      </dgm:prSet>
      <dgm:spPr/>
    </dgm:pt>
    <dgm:pt modelId="{715C97AB-30A3-464D-8535-C9415485EE5B}" type="pres">
      <dgm:prSet presAssocID="{12FFC862-A1A6-4D2E-8D25-B833B3AF5B96}" presName="rootConnector" presStyleLbl="node2" presStyleIdx="5" presStyleCnt="8"/>
      <dgm:spPr/>
    </dgm:pt>
    <dgm:pt modelId="{958C8F93-9C6B-4742-BA0A-6510C5E4D71F}" type="pres">
      <dgm:prSet presAssocID="{12FFC862-A1A6-4D2E-8D25-B833B3AF5B96}" presName="hierChild4" presStyleCnt="0"/>
      <dgm:spPr/>
    </dgm:pt>
    <dgm:pt modelId="{FF8E1A89-8A2C-4ED2-9C40-F4DE39177A75}" type="pres">
      <dgm:prSet presAssocID="{12FFC862-A1A6-4D2E-8D25-B833B3AF5B96}" presName="hierChild5" presStyleCnt="0"/>
      <dgm:spPr/>
    </dgm:pt>
    <dgm:pt modelId="{EC6D7080-592E-44C3-8B87-0F7889651852}" type="pres">
      <dgm:prSet presAssocID="{AE31E43E-3EB3-4BBA-A4BE-F4C29CE374C3}" presName="Name37" presStyleLbl="parChTrans1D2" presStyleIdx="6" presStyleCnt="9"/>
      <dgm:spPr/>
    </dgm:pt>
    <dgm:pt modelId="{222D94BF-BDC8-4BF9-8B22-BE3222915A99}" type="pres">
      <dgm:prSet presAssocID="{30554F43-7186-4EE1-95B3-8342DEC341DA}" presName="hierRoot2" presStyleCnt="0">
        <dgm:presLayoutVars>
          <dgm:hierBranch val="init"/>
        </dgm:presLayoutVars>
      </dgm:prSet>
      <dgm:spPr/>
    </dgm:pt>
    <dgm:pt modelId="{ECA6463F-12F3-4BE6-AEE8-F4D11C4A30A5}" type="pres">
      <dgm:prSet presAssocID="{30554F43-7186-4EE1-95B3-8342DEC341DA}" presName="rootComposite" presStyleCnt="0"/>
      <dgm:spPr/>
    </dgm:pt>
    <dgm:pt modelId="{D2579D04-B84B-4CA9-B6AF-D2B0B287061B}" type="pres">
      <dgm:prSet presAssocID="{30554F43-7186-4EE1-95B3-8342DEC341DA}" presName="rootText" presStyleLbl="node2" presStyleIdx="6" presStyleCnt="8" custScaleY="127584">
        <dgm:presLayoutVars>
          <dgm:chPref val="3"/>
        </dgm:presLayoutVars>
      </dgm:prSet>
      <dgm:spPr/>
    </dgm:pt>
    <dgm:pt modelId="{98F02781-EACE-44C7-A7E8-98B78E95E338}" type="pres">
      <dgm:prSet presAssocID="{30554F43-7186-4EE1-95B3-8342DEC341DA}" presName="rootConnector" presStyleLbl="node2" presStyleIdx="6" presStyleCnt="8"/>
      <dgm:spPr/>
    </dgm:pt>
    <dgm:pt modelId="{9BBCFD77-58B0-4AFA-AE0B-FBBBEAD706DC}" type="pres">
      <dgm:prSet presAssocID="{30554F43-7186-4EE1-95B3-8342DEC341DA}" presName="hierChild4" presStyleCnt="0"/>
      <dgm:spPr/>
    </dgm:pt>
    <dgm:pt modelId="{6E2207F9-D45C-44D3-9EDA-2602ABAAEC5C}" type="pres">
      <dgm:prSet presAssocID="{30554F43-7186-4EE1-95B3-8342DEC341DA}" presName="hierChild5" presStyleCnt="0"/>
      <dgm:spPr/>
    </dgm:pt>
    <dgm:pt modelId="{7D248B89-923F-4DC4-BCA3-8ED68EDB3FD7}" type="pres">
      <dgm:prSet presAssocID="{B951370F-6444-43F1-B803-A3C9264CF51A}" presName="Name37" presStyleLbl="parChTrans1D2" presStyleIdx="7" presStyleCnt="9"/>
      <dgm:spPr/>
    </dgm:pt>
    <dgm:pt modelId="{CF9D1042-434B-44B6-BEEF-E70F774543D8}" type="pres">
      <dgm:prSet presAssocID="{B4F382E0-3AE8-4D3A-8421-B0297C27A5DB}" presName="hierRoot2" presStyleCnt="0">
        <dgm:presLayoutVars>
          <dgm:hierBranch val="init"/>
        </dgm:presLayoutVars>
      </dgm:prSet>
      <dgm:spPr/>
    </dgm:pt>
    <dgm:pt modelId="{C479A2C3-C4FB-420E-B570-6D47DB3CCFFF}" type="pres">
      <dgm:prSet presAssocID="{B4F382E0-3AE8-4D3A-8421-B0297C27A5DB}" presName="rootComposite" presStyleCnt="0"/>
      <dgm:spPr/>
    </dgm:pt>
    <dgm:pt modelId="{9A595823-667B-49E5-B437-EE7DEB80E046}" type="pres">
      <dgm:prSet presAssocID="{B4F382E0-3AE8-4D3A-8421-B0297C27A5DB}" presName="rootText" presStyleLbl="node2" presStyleIdx="7" presStyleCnt="8" custScaleY="130559">
        <dgm:presLayoutVars>
          <dgm:chPref val="3"/>
        </dgm:presLayoutVars>
      </dgm:prSet>
      <dgm:spPr/>
    </dgm:pt>
    <dgm:pt modelId="{641CFB75-2220-4EA3-912B-5B188930C92A}" type="pres">
      <dgm:prSet presAssocID="{B4F382E0-3AE8-4D3A-8421-B0297C27A5DB}" presName="rootConnector" presStyleLbl="node2" presStyleIdx="7" presStyleCnt="8"/>
      <dgm:spPr/>
    </dgm:pt>
    <dgm:pt modelId="{89B46A9E-F696-478C-8D58-BDF1403BC84E}" type="pres">
      <dgm:prSet presAssocID="{B4F382E0-3AE8-4D3A-8421-B0297C27A5DB}" presName="hierChild4" presStyleCnt="0"/>
      <dgm:spPr/>
    </dgm:pt>
    <dgm:pt modelId="{FB025ECB-2928-4A0D-8BD7-12820B785A27}" type="pres">
      <dgm:prSet presAssocID="{B4F382E0-3AE8-4D3A-8421-B0297C27A5DB}" presName="hierChild5" presStyleCnt="0"/>
      <dgm:spPr/>
    </dgm:pt>
    <dgm:pt modelId="{2E7EDAFB-301B-4E04-BC7C-373E3E76DA33}" type="pres">
      <dgm:prSet presAssocID="{1B433A85-D222-4556-B973-220570B97069}" presName="hierChild3" presStyleCnt="0"/>
      <dgm:spPr/>
    </dgm:pt>
    <dgm:pt modelId="{685A9206-FEC3-4AB6-88DF-460EB7762E7B}" type="pres">
      <dgm:prSet presAssocID="{00F17732-89D3-404C-B1B7-D20787222C4D}" presName="Name111" presStyleLbl="parChTrans1D2" presStyleIdx="8" presStyleCnt="9"/>
      <dgm:spPr/>
    </dgm:pt>
    <dgm:pt modelId="{F55CF48C-6E8B-4AB0-907D-41B4BBEBF955}" type="pres">
      <dgm:prSet presAssocID="{0AE55CF5-0EEB-4656-AE45-68C09FB43195}" presName="hierRoot3" presStyleCnt="0">
        <dgm:presLayoutVars>
          <dgm:hierBranch val="init"/>
        </dgm:presLayoutVars>
      </dgm:prSet>
      <dgm:spPr/>
    </dgm:pt>
    <dgm:pt modelId="{FE95397F-DAF8-4133-83C7-7F8B163EFA60}" type="pres">
      <dgm:prSet presAssocID="{0AE55CF5-0EEB-4656-AE45-68C09FB43195}" presName="rootComposite3" presStyleCnt="0"/>
      <dgm:spPr/>
    </dgm:pt>
    <dgm:pt modelId="{970E662B-A3EF-4AA1-BCC0-0DBBA0999E72}" type="pres">
      <dgm:prSet presAssocID="{0AE55CF5-0EEB-4656-AE45-68C09FB43195}" presName="rootText3" presStyleLbl="asst1" presStyleIdx="0" presStyleCnt="1" custScaleY="124708">
        <dgm:presLayoutVars>
          <dgm:chPref val="3"/>
        </dgm:presLayoutVars>
      </dgm:prSet>
      <dgm:spPr/>
    </dgm:pt>
    <dgm:pt modelId="{32B736CC-6A7D-4B5E-A09D-F2FE6819B277}" type="pres">
      <dgm:prSet presAssocID="{0AE55CF5-0EEB-4656-AE45-68C09FB43195}" presName="rootConnector3" presStyleLbl="asst1" presStyleIdx="0" presStyleCnt="1"/>
      <dgm:spPr/>
    </dgm:pt>
    <dgm:pt modelId="{0B2D5740-672F-4CF0-AD0F-09C6B2D06277}" type="pres">
      <dgm:prSet presAssocID="{0AE55CF5-0EEB-4656-AE45-68C09FB43195}" presName="hierChild6" presStyleCnt="0"/>
      <dgm:spPr/>
    </dgm:pt>
    <dgm:pt modelId="{401D2C83-05C1-4BE8-976F-9BFB5345BF05}" type="pres">
      <dgm:prSet presAssocID="{0AE55CF5-0EEB-4656-AE45-68C09FB43195}" presName="hierChild7" presStyleCnt="0"/>
      <dgm:spPr/>
    </dgm:pt>
  </dgm:ptLst>
  <dgm:cxnLst>
    <dgm:cxn modelId="{35518909-D13D-40BF-9409-5D393C4002C7}" srcId="{1B433A85-D222-4556-B973-220570B97069}" destId="{12FFC862-A1A6-4D2E-8D25-B833B3AF5B96}" srcOrd="6" destOrd="0" parTransId="{3CA0A2F3-EEA2-4136-86CA-44A65321559C}" sibTransId="{E8D64010-0113-4D9F-83BF-C07C7CCDA3FE}"/>
    <dgm:cxn modelId="{1E811A0C-88E6-42FC-81BA-61B4B7924ED3}" srcId="{1B433A85-D222-4556-B973-220570B97069}" destId="{CDBCD5EF-8A8F-4B3F-ADB4-63DAC3C7186A}" srcOrd="3" destOrd="0" parTransId="{CDB2B016-014F-4489-BC93-2782882C9946}" sibTransId="{5B4BD4BA-63AC-41C5-A481-CAA13989A22E}"/>
    <dgm:cxn modelId="{C08FA20E-9E3E-4FB3-A198-E6D488FA5E85}" srcId="{1B433A85-D222-4556-B973-220570B97069}" destId="{78D57289-F4DE-44EE-A4F0-24A987F3B4DC}" srcOrd="4" destOrd="0" parTransId="{342B16D7-2851-4916-9D56-24A8BCBF048D}" sibTransId="{E6E110A7-0866-43ED-93DD-F9C530A23FE0}"/>
    <dgm:cxn modelId="{BC34F50F-19DC-4994-8398-D23297DA61D9}" type="presOf" srcId="{00F17732-89D3-404C-B1B7-D20787222C4D}" destId="{685A9206-FEC3-4AB6-88DF-460EB7762E7B}" srcOrd="0" destOrd="0" presId="urn:microsoft.com/office/officeart/2005/8/layout/orgChart1"/>
    <dgm:cxn modelId="{F0165A27-3B45-47F9-B1C1-0B2F7DD28638}" srcId="{1B433A85-D222-4556-B973-220570B97069}" destId="{0AE55CF5-0EEB-4656-AE45-68C09FB43195}" srcOrd="0" destOrd="0" parTransId="{00F17732-89D3-404C-B1B7-D20787222C4D}" sibTransId="{B8ECA4B2-46ED-4FF0-A033-2C39E59ED529}"/>
    <dgm:cxn modelId="{D3E38229-3763-4F3A-BA82-46A39B8D0C42}" type="presOf" srcId="{1B433A85-D222-4556-B973-220570B97069}" destId="{1458CD0F-DA66-45B0-A225-9F4E5F5FA803}" srcOrd="0" destOrd="0" presId="urn:microsoft.com/office/officeart/2005/8/layout/orgChart1"/>
    <dgm:cxn modelId="{9533FD2B-21A8-4C1C-96C2-4A558C04380D}" type="presOf" srcId="{767267EA-8409-4AA8-94BF-9F37FFD672A2}" destId="{008797D2-1D32-4096-84F6-2C4B72352901}" srcOrd="0" destOrd="0" presId="urn:microsoft.com/office/officeart/2005/8/layout/orgChart1"/>
    <dgm:cxn modelId="{E59A1C2D-F376-4009-A2E5-D015D23CD33C}" type="presOf" srcId="{342B16D7-2851-4916-9D56-24A8BCBF048D}" destId="{6E02E3D7-E526-46E6-B1EC-43B785B5D4A3}" srcOrd="0" destOrd="0" presId="urn:microsoft.com/office/officeart/2005/8/layout/orgChart1"/>
    <dgm:cxn modelId="{89C2DD2E-FBB3-4522-BE33-660E6DCAD4B1}" type="presOf" srcId="{25B151D9-88A4-4B49-9B85-42A4514A4BD4}" destId="{BE735F49-1035-4BB6-862A-4C570898798E}" srcOrd="0" destOrd="0" presId="urn:microsoft.com/office/officeart/2005/8/layout/orgChart1"/>
    <dgm:cxn modelId="{D74C6632-0C8D-4035-B7F7-860C9A6211F1}" type="presOf" srcId="{3CA0A2F3-EEA2-4136-86CA-44A65321559C}" destId="{E0C25067-4A7A-4556-91E0-0834CEAE458E}" srcOrd="0" destOrd="0" presId="urn:microsoft.com/office/officeart/2005/8/layout/orgChart1"/>
    <dgm:cxn modelId="{487EDB35-EEC6-49AC-A013-2512FE228398}" type="presOf" srcId="{AE31E43E-3EB3-4BBA-A4BE-F4C29CE374C3}" destId="{EC6D7080-592E-44C3-8B87-0F7889651852}" srcOrd="0" destOrd="0" presId="urn:microsoft.com/office/officeart/2005/8/layout/orgChart1"/>
    <dgm:cxn modelId="{8337135D-0258-403B-A6A0-17F9562B38B5}" type="presOf" srcId="{CDBCD5EF-8A8F-4B3F-ADB4-63DAC3C7186A}" destId="{177EA352-6AD1-4A57-83E1-207DFE1B3C4E}" srcOrd="0" destOrd="0" presId="urn:microsoft.com/office/officeart/2005/8/layout/orgChart1"/>
    <dgm:cxn modelId="{6983C960-061F-4A11-A068-9B7EB6CAE3BF}" type="presOf" srcId="{867C1E47-1863-4F1D-9397-BFBE85182852}" destId="{63E51166-95F7-4006-A9C5-DF37B398D779}" srcOrd="0" destOrd="0" presId="urn:microsoft.com/office/officeart/2005/8/layout/orgChart1"/>
    <dgm:cxn modelId="{72961265-5B1A-4752-8F95-7823395448EC}" type="presOf" srcId="{12FFC862-A1A6-4D2E-8D25-B833B3AF5B96}" destId="{D1858484-7A77-411A-B110-60461F2A6365}" srcOrd="0" destOrd="0" presId="urn:microsoft.com/office/officeart/2005/8/layout/orgChart1"/>
    <dgm:cxn modelId="{DA4A8148-2E3E-4B55-9679-51978BFF216C}" type="presOf" srcId="{1B433A85-D222-4556-B973-220570B97069}" destId="{CEBE77B1-CD16-4B60-9001-B1E1D093B118}" srcOrd="1" destOrd="0" presId="urn:microsoft.com/office/officeart/2005/8/layout/orgChart1"/>
    <dgm:cxn modelId="{4E87C448-3B38-4602-8009-653D6E3D4B46}" type="presOf" srcId="{CDB2B016-014F-4489-BC93-2782882C9946}" destId="{29757D6E-4948-4F54-A033-FA6712CBE120}" srcOrd="0" destOrd="0" presId="urn:microsoft.com/office/officeart/2005/8/layout/orgChart1"/>
    <dgm:cxn modelId="{3A941A6C-5762-4870-BA31-5C3126153E26}" srcId="{1B433A85-D222-4556-B973-220570B97069}" destId="{B4F382E0-3AE8-4D3A-8421-B0297C27A5DB}" srcOrd="8" destOrd="0" parTransId="{B951370F-6444-43F1-B803-A3C9264CF51A}" sibTransId="{FBE8FC73-A1EB-4C02-BF7C-783618217B96}"/>
    <dgm:cxn modelId="{E720FA4F-BC82-4718-89F4-D2DE64FE627F}" srcId="{1B433A85-D222-4556-B973-220570B97069}" destId="{25B151D9-88A4-4B49-9B85-42A4514A4BD4}" srcOrd="1" destOrd="0" parTransId="{867C1E47-1863-4F1D-9397-BFBE85182852}" sibTransId="{8E7E0828-7067-4ADD-A1AF-9B8B69811B07}"/>
    <dgm:cxn modelId="{73DADD72-0895-42AF-9CF8-71DF2DF294B1}" type="presOf" srcId="{78D57289-F4DE-44EE-A4F0-24A987F3B4DC}" destId="{2017BF38-D3B2-4235-849A-EACAD4E5B054}" srcOrd="0" destOrd="0" presId="urn:microsoft.com/office/officeart/2005/8/layout/orgChart1"/>
    <dgm:cxn modelId="{66C00554-CD20-4810-8EEF-AE2043543CA2}" type="presOf" srcId="{30554F43-7186-4EE1-95B3-8342DEC341DA}" destId="{D2579D04-B84B-4CA9-B6AF-D2B0B287061B}" srcOrd="0" destOrd="0" presId="urn:microsoft.com/office/officeart/2005/8/layout/orgChart1"/>
    <dgm:cxn modelId="{CDF3EE74-6E96-49E1-9534-1BEC6EB3077F}" type="presOf" srcId="{0AE55CF5-0EEB-4656-AE45-68C09FB43195}" destId="{32B736CC-6A7D-4B5E-A09D-F2FE6819B277}" srcOrd="1" destOrd="0" presId="urn:microsoft.com/office/officeart/2005/8/layout/orgChart1"/>
    <dgm:cxn modelId="{C7A6A876-6CFF-485C-964C-2A6AF14259D5}" type="presOf" srcId="{CB05F863-5CEC-4EA6-8D1A-85F6CE846298}" destId="{DC9A7EDA-ACE4-48B7-B137-A3E3CDA3769A}" srcOrd="0" destOrd="0" presId="urn:microsoft.com/office/officeart/2005/8/layout/orgChart1"/>
    <dgm:cxn modelId="{7C10C981-1369-409E-819B-FA946561DA27}" srcId="{CB05F863-5CEC-4EA6-8D1A-85F6CE846298}" destId="{1B433A85-D222-4556-B973-220570B97069}" srcOrd="0" destOrd="0" parTransId="{251FA17F-ECD3-4324-B3B3-67C410451CA3}" sibTransId="{814ED599-3607-4CFD-BC74-34E9803D11A8}"/>
    <dgm:cxn modelId="{AE333D8B-19DF-49EC-BA10-769E7F3F04C3}" type="presOf" srcId="{25B151D9-88A4-4B49-9B85-42A4514A4BD4}" destId="{D0721AE8-156D-410E-AD3D-3BB2DD777568}" srcOrd="1" destOrd="0" presId="urn:microsoft.com/office/officeart/2005/8/layout/orgChart1"/>
    <dgm:cxn modelId="{C873729B-95F7-4CC2-B2EE-EB861D70BB88}" type="presOf" srcId="{78D57289-F4DE-44EE-A4F0-24A987F3B4DC}" destId="{C0C47724-E0CA-4AF9-88F6-05C24E0B0E18}" srcOrd="1" destOrd="0" presId="urn:microsoft.com/office/officeart/2005/8/layout/orgChart1"/>
    <dgm:cxn modelId="{AB97B4A1-FF54-4950-9AE2-14669442E51F}" type="presOf" srcId="{94414533-1EA7-425B-825C-B51FE41C40EC}" destId="{5BFD7D64-F85F-44E2-82A4-729F6C344E96}" srcOrd="0" destOrd="0" presId="urn:microsoft.com/office/officeart/2005/8/layout/orgChart1"/>
    <dgm:cxn modelId="{65E4F0A4-1992-476B-A8E6-72B065CCA666}" type="presOf" srcId="{30554F43-7186-4EE1-95B3-8342DEC341DA}" destId="{98F02781-EACE-44C7-A7E8-98B78E95E338}" srcOrd="1" destOrd="0" presId="urn:microsoft.com/office/officeart/2005/8/layout/orgChart1"/>
    <dgm:cxn modelId="{ED5A55A8-73D9-4135-BA39-929A3C974CBA}" type="presOf" srcId="{B951370F-6444-43F1-B803-A3C9264CF51A}" destId="{7D248B89-923F-4DC4-BCA3-8ED68EDB3FD7}" srcOrd="0" destOrd="0" presId="urn:microsoft.com/office/officeart/2005/8/layout/orgChart1"/>
    <dgm:cxn modelId="{343371AE-43BD-4106-BA16-A0372EC1C08C}" type="presOf" srcId="{B4F382E0-3AE8-4D3A-8421-B0297C27A5DB}" destId="{641CFB75-2220-4EA3-912B-5B188930C92A}" srcOrd="1" destOrd="0" presId="urn:microsoft.com/office/officeart/2005/8/layout/orgChart1"/>
    <dgm:cxn modelId="{A06D64B1-D702-4B9A-8817-5A4FE49C549B}" srcId="{1B433A85-D222-4556-B973-220570B97069}" destId="{30554F43-7186-4EE1-95B3-8342DEC341DA}" srcOrd="7" destOrd="0" parTransId="{AE31E43E-3EB3-4BBA-A4BE-F4C29CE374C3}" sibTransId="{CB7C67F1-5F6F-48C8-85E6-7D06207BA421}"/>
    <dgm:cxn modelId="{F3FC35B2-78AA-484B-860B-1895480418C3}" srcId="{1B433A85-D222-4556-B973-220570B97069}" destId="{767267EA-8409-4AA8-94BF-9F37FFD672A2}" srcOrd="5" destOrd="0" parTransId="{94414533-1EA7-425B-825C-B51FE41C40EC}" sibTransId="{06759EE3-6DAD-487B-AABF-BAA5674EA5C2}"/>
    <dgm:cxn modelId="{F699E2C0-40A9-4428-B00A-BAD62F703A84}" type="presOf" srcId="{A5CF2EE6-1503-4D4A-9037-C1535BE2BB2E}" destId="{5250E722-E42B-465D-A36D-0E1B5F005AB8}" srcOrd="0" destOrd="0" presId="urn:microsoft.com/office/officeart/2005/8/layout/orgChart1"/>
    <dgm:cxn modelId="{533CA2C2-84C0-4CA9-8230-66AF5530FB45}" type="presOf" srcId="{714B6422-D2D9-457A-BF33-A3E36A442347}" destId="{B2ECDE42-AA4D-47A3-898E-94BF9BFB3343}" srcOrd="1" destOrd="0" presId="urn:microsoft.com/office/officeart/2005/8/layout/orgChart1"/>
    <dgm:cxn modelId="{F16696D0-D75D-47CA-85CE-8BC5E338AF8B}" srcId="{1B433A85-D222-4556-B973-220570B97069}" destId="{714B6422-D2D9-457A-BF33-A3E36A442347}" srcOrd="2" destOrd="0" parTransId="{A5CF2EE6-1503-4D4A-9037-C1535BE2BB2E}" sibTransId="{FED6B879-A0B5-480B-A3E0-F3A9FA5DA1D7}"/>
    <dgm:cxn modelId="{BB3A60D2-9A77-458B-B92A-83DC0A840BAF}" type="presOf" srcId="{0AE55CF5-0EEB-4656-AE45-68C09FB43195}" destId="{970E662B-A3EF-4AA1-BCC0-0DBBA0999E72}" srcOrd="0" destOrd="0" presId="urn:microsoft.com/office/officeart/2005/8/layout/orgChart1"/>
    <dgm:cxn modelId="{17AAB7D2-1390-4FA2-BE5E-C2A973C31D96}" type="presOf" srcId="{CDBCD5EF-8A8F-4B3F-ADB4-63DAC3C7186A}" destId="{C270EA23-443B-4D0E-AF99-F1A954FD16A8}" srcOrd="1" destOrd="0" presId="urn:microsoft.com/office/officeart/2005/8/layout/orgChart1"/>
    <dgm:cxn modelId="{E31B1AD7-CA01-4CF1-AB7E-47F691617B42}" type="presOf" srcId="{767267EA-8409-4AA8-94BF-9F37FFD672A2}" destId="{12852760-0033-437D-900F-60E3817E5C2B}" srcOrd="1" destOrd="0" presId="urn:microsoft.com/office/officeart/2005/8/layout/orgChart1"/>
    <dgm:cxn modelId="{90E1A9D7-F93D-455C-81E1-AF5F0214DF12}" type="presOf" srcId="{12FFC862-A1A6-4D2E-8D25-B833B3AF5B96}" destId="{715C97AB-30A3-464D-8535-C9415485EE5B}" srcOrd="1" destOrd="0" presId="urn:microsoft.com/office/officeart/2005/8/layout/orgChart1"/>
    <dgm:cxn modelId="{278980F0-1D9A-40E1-AD03-00D66EF0CE0A}" type="presOf" srcId="{714B6422-D2D9-457A-BF33-A3E36A442347}" destId="{F1F99874-1F36-44F5-9D65-AD77DACE6E0A}" srcOrd="0" destOrd="0" presId="urn:microsoft.com/office/officeart/2005/8/layout/orgChart1"/>
    <dgm:cxn modelId="{D1D51CF1-AEF7-4143-A66A-BFD8F670070D}" type="presOf" srcId="{B4F382E0-3AE8-4D3A-8421-B0297C27A5DB}" destId="{9A595823-667B-49E5-B437-EE7DEB80E046}" srcOrd="0" destOrd="0" presId="urn:microsoft.com/office/officeart/2005/8/layout/orgChart1"/>
    <dgm:cxn modelId="{263DC824-C816-49C8-B529-B97265C897AD}" type="presParOf" srcId="{DC9A7EDA-ACE4-48B7-B137-A3E3CDA3769A}" destId="{E21FF7B2-0552-411A-8D82-229F7F557D1E}" srcOrd="0" destOrd="0" presId="urn:microsoft.com/office/officeart/2005/8/layout/orgChart1"/>
    <dgm:cxn modelId="{539D3764-5E3F-48EB-9DBE-8814C4218FB3}" type="presParOf" srcId="{E21FF7B2-0552-411A-8D82-229F7F557D1E}" destId="{1F3A1DF4-59D0-4A4C-8FE5-2CFB01629962}" srcOrd="0" destOrd="0" presId="urn:microsoft.com/office/officeart/2005/8/layout/orgChart1"/>
    <dgm:cxn modelId="{1E9F074F-B404-4ACB-9B4E-B30798046DDC}" type="presParOf" srcId="{1F3A1DF4-59D0-4A4C-8FE5-2CFB01629962}" destId="{1458CD0F-DA66-45B0-A225-9F4E5F5FA803}" srcOrd="0" destOrd="0" presId="urn:microsoft.com/office/officeart/2005/8/layout/orgChart1"/>
    <dgm:cxn modelId="{1652575A-B606-4A95-922D-7FE445818A83}" type="presParOf" srcId="{1F3A1DF4-59D0-4A4C-8FE5-2CFB01629962}" destId="{CEBE77B1-CD16-4B60-9001-B1E1D093B118}" srcOrd="1" destOrd="0" presId="urn:microsoft.com/office/officeart/2005/8/layout/orgChart1"/>
    <dgm:cxn modelId="{F72F0D0A-4D86-480E-B1F9-277736F9B334}" type="presParOf" srcId="{E21FF7B2-0552-411A-8D82-229F7F557D1E}" destId="{80C26265-4B00-4510-95DE-F8D447888F64}" srcOrd="1" destOrd="0" presId="urn:microsoft.com/office/officeart/2005/8/layout/orgChart1"/>
    <dgm:cxn modelId="{B08EBB20-48C2-4F17-B436-C0C5AFBDB53B}" type="presParOf" srcId="{80C26265-4B00-4510-95DE-F8D447888F64}" destId="{63E51166-95F7-4006-A9C5-DF37B398D779}" srcOrd="0" destOrd="0" presId="urn:microsoft.com/office/officeart/2005/8/layout/orgChart1"/>
    <dgm:cxn modelId="{BDE300FF-DD8B-45D0-8617-4117462EA206}" type="presParOf" srcId="{80C26265-4B00-4510-95DE-F8D447888F64}" destId="{94E41AF3-B0E0-496C-A966-4705E09C5957}" srcOrd="1" destOrd="0" presId="urn:microsoft.com/office/officeart/2005/8/layout/orgChart1"/>
    <dgm:cxn modelId="{8F78BF15-48D7-452B-A521-4268EB95825C}" type="presParOf" srcId="{94E41AF3-B0E0-496C-A966-4705E09C5957}" destId="{4B168E55-6063-45DD-82B0-BE6EFEDFCFF3}" srcOrd="0" destOrd="0" presId="urn:microsoft.com/office/officeart/2005/8/layout/orgChart1"/>
    <dgm:cxn modelId="{7B1876FC-0C90-401B-BA89-98B94CEF766C}" type="presParOf" srcId="{4B168E55-6063-45DD-82B0-BE6EFEDFCFF3}" destId="{BE735F49-1035-4BB6-862A-4C570898798E}" srcOrd="0" destOrd="0" presId="urn:microsoft.com/office/officeart/2005/8/layout/orgChart1"/>
    <dgm:cxn modelId="{F1CF69CA-7BD6-4C17-9FE9-4E9669895175}" type="presParOf" srcId="{4B168E55-6063-45DD-82B0-BE6EFEDFCFF3}" destId="{D0721AE8-156D-410E-AD3D-3BB2DD777568}" srcOrd="1" destOrd="0" presId="urn:microsoft.com/office/officeart/2005/8/layout/orgChart1"/>
    <dgm:cxn modelId="{5DB1B288-DADA-4DB4-9B4C-54FEA0C80720}" type="presParOf" srcId="{94E41AF3-B0E0-496C-A966-4705E09C5957}" destId="{BA422D4F-9243-445D-9CFC-E665B1E6F14F}" srcOrd="1" destOrd="0" presId="urn:microsoft.com/office/officeart/2005/8/layout/orgChart1"/>
    <dgm:cxn modelId="{F35E762A-493E-4A32-B8DE-E141137372D7}" type="presParOf" srcId="{94E41AF3-B0E0-496C-A966-4705E09C5957}" destId="{F079A5B2-45ED-4B38-AE16-22FD4A940681}" srcOrd="2" destOrd="0" presId="urn:microsoft.com/office/officeart/2005/8/layout/orgChart1"/>
    <dgm:cxn modelId="{5B729422-F214-4D16-AFBF-E0E10770FB2E}" type="presParOf" srcId="{80C26265-4B00-4510-95DE-F8D447888F64}" destId="{5250E722-E42B-465D-A36D-0E1B5F005AB8}" srcOrd="2" destOrd="0" presId="urn:microsoft.com/office/officeart/2005/8/layout/orgChart1"/>
    <dgm:cxn modelId="{DEF68ECD-BB27-47E5-9DF0-9A8761AF52B4}" type="presParOf" srcId="{80C26265-4B00-4510-95DE-F8D447888F64}" destId="{A202D936-BA8E-4FC6-AEA1-6EB762D762A0}" srcOrd="3" destOrd="0" presId="urn:microsoft.com/office/officeart/2005/8/layout/orgChart1"/>
    <dgm:cxn modelId="{634264FB-E550-4DED-AD78-C369257B3396}" type="presParOf" srcId="{A202D936-BA8E-4FC6-AEA1-6EB762D762A0}" destId="{2E1DE7ED-5291-4190-A3D2-FCF9FC888A46}" srcOrd="0" destOrd="0" presId="urn:microsoft.com/office/officeart/2005/8/layout/orgChart1"/>
    <dgm:cxn modelId="{F4D8C188-B842-49C8-AF81-FB0FA09060FB}" type="presParOf" srcId="{2E1DE7ED-5291-4190-A3D2-FCF9FC888A46}" destId="{F1F99874-1F36-44F5-9D65-AD77DACE6E0A}" srcOrd="0" destOrd="0" presId="urn:microsoft.com/office/officeart/2005/8/layout/orgChart1"/>
    <dgm:cxn modelId="{5E1E2C7B-C3EB-42E7-970F-531A4167B86E}" type="presParOf" srcId="{2E1DE7ED-5291-4190-A3D2-FCF9FC888A46}" destId="{B2ECDE42-AA4D-47A3-898E-94BF9BFB3343}" srcOrd="1" destOrd="0" presId="urn:microsoft.com/office/officeart/2005/8/layout/orgChart1"/>
    <dgm:cxn modelId="{F16BF8E1-7769-4ABF-8E8B-383F2EC577F4}" type="presParOf" srcId="{A202D936-BA8E-4FC6-AEA1-6EB762D762A0}" destId="{9202A1D4-4D89-472D-BBBC-7A8356D92AAD}" srcOrd="1" destOrd="0" presId="urn:microsoft.com/office/officeart/2005/8/layout/orgChart1"/>
    <dgm:cxn modelId="{E5A08A8F-35F6-4D42-A914-D908B19423E0}" type="presParOf" srcId="{A202D936-BA8E-4FC6-AEA1-6EB762D762A0}" destId="{34871D12-B4C2-49D3-8C9A-BA690FBB9EDE}" srcOrd="2" destOrd="0" presId="urn:microsoft.com/office/officeart/2005/8/layout/orgChart1"/>
    <dgm:cxn modelId="{E1A5B92E-C2FB-4921-874C-C2405B1FB169}" type="presParOf" srcId="{80C26265-4B00-4510-95DE-F8D447888F64}" destId="{29757D6E-4948-4F54-A033-FA6712CBE120}" srcOrd="4" destOrd="0" presId="urn:microsoft.com/office/officeart/2005/8/layout/orgChart1"/>
    <dgm:cxn modelId="{19510674-A43D-44F4-80FD-9CA77F7DF789}" type="presParOf" srcId="{80C26265-4B00-4510-95DE-F8D447888F64}" destId="{783C0B28-658D-40B5-A8E3-3A833C3E2A4D}" srcOrd="5" destOrd="0" presId="urn:microsoft.com/office/officeart/2005/8/layout/orgChart1"/>
    <dgm:cxn modelId="{6B7C4BA6-8509-4427-9EAB-FD9A69EF9317}" type="presParOf" srcId="{783C0B28-658D-40B5-A8E3-3A833C3E2A4D}" destId="{950C982A-C85F-4FCC-9334-049E088C0C6B}" srcOrd="0" destOrd="0" presId="urn:microsoft.com/office/officeart/2005/8/layout/orgChart1"/>
    <dgm:cxn modelId="{924518EF-1C1A-41B6-9156-A7C767FD59E6}" type="presParOf" srcId="{950C982A-C85F-4FCC-9334-049E088C0C6B}" destId="{177EA352-6AD1-4A57-83E1-207DFE1B3C4E}" srcOrd="0" destOrd="0" presId="urn:microsoft.com/office/officeart/2005/8/layout/orgChart1"/>
    <dgm:cxn modelId="{5A9928FD-D121-44A8-A71F-EC99B034BAD8}" type="presParOf" srcId="{950C982A-C85F-4FCC-9334-049E088C0C6B}" destId="{C270EA23-443B-4D0E-AF99-F1A954FD16A8}" srcOrd="1" destOrd="0" presId="urn:microsoft.com/office/officeart/2005/8/layout/orgChart1"/>
    <dgm:cxn modelId="{63CF2E0B-B8A9-4D80-9AFD-DF1DE2F2300E}" type="presParOf" srcId="{783C0B28-658D-40B5-A8E3-3A833C3E2A4D}" destId="{1CD92FAA-E3F1-497E-8252-8E59C9CCA6FA}" srcOrd="1" destOrd="0" presId="urn:microsoft.com/office/officeart/2005/8/layout/orgChart1"/>
    <dgm:cxn modelId="{91FB3031-EF3E-42D5-ACED-60AB7C7555DF}" type="presParOf" srcId="{783C0B28-658D-40B5-A8E3-3A833C3E2A4D}" destId="{FA0685D4-828C-4337-99A0-118A90129B02}" srcOrd="2" destOrd="0" presId="urn:microsoft.com/office/officeart/2005/8/layout/orgChart1"/>
    <dgm:cxn modelId="{7FB8DF67-E1F0-4FEC-A94C-BBBD91A27E20}" type="presParOf" srcId="{80C26265-4B00-4510-95DE-F8D447888F64}" destId="{6E02E3D7-E526-46E6-B1EC-43B785B5D4A3}" srcOrd="6" destOrd="0" presId="urn:microsoft.com/office/officeart/2005/8/layout/orgChart1"/>
    <dgm:cxn modelId="{6C4187B4-3EB1-47F9-B290-1E1E04D7C002}" type="presParOf" srcId="{80C26265-4B00-4510-95DE-F8D447888F64}" destId="{6A90E921-8165-4899-9106-C002BFFA8AEC}" srcOrd="7" destOrd="0" presId="urn:microsoft.com/office/officeart/2005/8/layout/orgChart1"/>
    <dgm:cxn modelId="{783161AD-0DDE-4661-8ED8-D65828203AA7}" type="presParOf" srcId="{6A90E921-8165-4899-9106-C002BFFA8AEC}" destId="{7B2ACFD0-2AB1-4F63-8E7C-233E3B20338A}" srcOrd="0" destOrd="0" presId="urn:microsoft.com/office/officeart/2005/8/layout/orgChart1"/>
    <dgm:cxn modelId="{9A9F4007-E361-4635-B308-4BC84ADF5B61}" type="presParOf" srcId="{7B2ACFD0-2AB1-4F63-8E7C-233E3B20338A}" destId="{2017BF38-D3B2-4235-849A-EACAD4E5B054}" srcOrd="0" destOrd="0" presId="urn:microsoft.com/office/officeart/2005/8/layout/orgChart1"/>
    <dgm:cxn modelId="{F260B70B-7428-4F5F-B968-E645AA07BDC0}" type="presParOf" srcId="{7B2ACFD0-2AB1-4F63-8E7C-233E3B20338A}" destId="{C0C47724-E0CA-4AF9-88F6-05C24E0B0E18}" srcOrd="1" destOrd="0" presId="urn:microsoft.com/office/officeart/2005/8/layout/orgChart1"/>
    <dgm:cxn modelId="{4E2C8373-2B82-4A22-B9B9-2101E21FF0A0}" type="presParOf" srcId="{6A90E921-8165-4899-9106-C002BFFA8AEC}" destId="{2D02C065-2A5C-4663-AD07-66DFA73295A7}" srcOrd="1" destOrd="0" presId="urn:microsoft.com/office/officeart/2005/8/layout/orgChart1"/>
    <dgm:cxn modelId="{B38402D3-07E0-41D6-937B-B7AC3DEE5AB6}" type="presParOf" srcId="{6A90E921-8165-4899-9106-C002BFFA8AEC}" destId="{EE9E480B-FBD5-4398-9BEE-B09C327924B5}" srcOrd="2" destOrd="0" presId="urn:microsoft.com/office/officeart/2005/8/layout/orgChart1"/>
    <dgm:cxn modelId="{8D7BFD4B-8929-4AA3-8716-6FDE0BF08595}" type="presParOf" srcId="{80C26265-4B00-4510-95DE-F8D447888F64}" destId="{5BFD7D64-F85F-44E2-82A4-729F6C344E96}" srcOrd="8" destOrd="0" presId="urn:microsoft.com/office/officeart/2005/8/layout/orgChart1"/>
    <dgm:cxn modelId="{07CEB0AC-2FDC-4C83-AABB-2A1B5C2A8671}" type="presParOf" srcId="{80C26265-4B00-4510-95DE-F8D447888F64}" destId="{83CC44F0-F973-4A3F-8A53-1F6ED6D3907C}" srcOrd="9" destOrd="0" presId="urn:microsoft.com/office/officeart/2005/8/layout/orgChart1"/>
    <dgm:cxn modelId="{6B421008-CCB3-4874-A499-8A0082254EE5}" type="presParOf" srcId="{83CC44F0-F973-4A3F-8A53-1F6ED6D3907C}" destId="{5365EA03-5CCD-4B78-B557-649571BBDB8B}" srcOrd="0" destOrd="0" presId="urn:microsoft.com/office/officeart/2005/8/layout/orgChart1"/>
    <dgm:cxn modelId="{426F9295-DB66-4660-BAD6-02E7875C4CD6}" type="presParOf" srcId="{5365EA03-5CCD-4B78-B557-649571BBDB8B}" destId="{008797D2-1D32-4096-84F6-2C4B72352901}" srcOrd="0" destOrd="0" presId="urn:microsoft.com/office/officeart/2005/8/layout/orgChart1"/>
    <dgm:cxn modelId="{278073CC-29C2-4E80-82B0-51CBC2B7044B}" type="presParOf" srcId="{5365EA03-5CCD-4B78-B557-649571BBDB8B}" destId="{12852760-0033-437D-900F-60E3817E5C2B}" srcOrd="1" destOrd="0" presId="urn:microsoft.com/office/officeart/2005/8/layout/orgChart1"/>
    <dgm:cxn modelId="{5D64AF67-0BED-4EB0-8F0A-96F02C1AE66D}" type="presParOf" srcId="{83CC44F0-F973-4A3F-8A53-1F6ED6D3907C}" destId="{9AC582C3-F590-47BE-8A00-9DD0C759C57F}" srcOrd="1" destOrd="0" presId="urn:microsoft.com/office/officeart/2005/8/layout/orgChart1"/>
    <dgm:cxn modelId="{A9FBA08D-0A14-45D0-8463-579FEBA84BCF}" type="presParOf" srcId="{83CC44F0-F973-4A3F-8A53-1F6ED6D3907C}" destId="{168A8759-A5CA-43D3-8CAB-C56B729C2221}" srcOrd="2" destOrd="0" presId="urn:microsoft.com/office/officeart/2005/8/layout/orgChart1"/>
    <dgm:cxn modelId="{70F54C44-2D5F-4434-A78D-6B63E2601306}" type="presParOf" srcId="{80C26265-4B00-4510-95DE-F8D447888F64}" destId="{E0C25067-4A7A-4556-91E0-0834CEAE458E}" srcOrd="10" destOrd="0" presId="urn:microsoft.com/office/officeart/2005/8/layout/orgChart1"/>
    <dgm:cxn modelId="{C8B9C1BF-75ED-4B08-B37F-79D3A3C22B27}" type="presParOf" srcId="{80C26265-4B00-4510-95DE-F8D447888F64}" destId="{C6CC1C71-7F6A-486F-A3A9-66B2BB3AB1C0}" srcOrd="11" destOrd="0" presId="urn:microsoft.com/office/officeart/2005/8/layout/orgChart1"/>
    <dgm:cxn modelId="{D683BA4B-17A4-4EE4-A79B-5044A7A2AA5D}" type="presParOf" srcId="{C6CC1C71-7F6A-486F-A3A9-66B2BB3AB1C0}" destId="{44363F15-F4E9-497D-B919-1303C62A2ABA}" srcOrd="0" destOrd="0" presId="urn:microsoft.com/office/officeart/2005/8/layout/orgChart1"/>
    <dgm:cxn modelId="{8C51AFE2-C4C5-49EA-B37C-C62C17AD6DFB}" type="presParOf" srcId="{44363F15-F4E9-497D-B919-1303C62A2ABA}" destId="{D1858484-7A77-411A-B110-60461F2A6365}" srcOrd="0" destOrd="0" presId="urn:microsoft.com/office/officeart/2005/8/layout/orgChart1"/>
    <dgm:cxn modelId="{5E55F5C0-E7E2-440B-A78A-576FB1DFAE4F}" type="presParOf" srcId="{44363F15-F4E9-497D-B919-1303C62A2ABA}" destId="{715C97AB-30A3-464D-8535-C9415485EE5B}" srcOrd="1" destOrd="0" presId="urn:microsoft.com/office/officeart/2005/8/layout/orgChart1"/>
    <dgm:cxn modelId="{80B57BF7-0454-4877-B52D-BA6B229E0B1E}" type="presParOf" srcId="{C6CC1C71-7F6A-486F-A3A9-66B2BB3AB1C0}" destId="{958C8F93-9C6B-4742-BA0A-6510C5E4D71F}" srcOrd="1" destOrd="0" presId="urn:microsoft.com/office/officeart/2005/8/layout/orgChart1"/>
    <dgm:cxn modelId="{936665DF-007A-4151-8B0F-D18266AD6B88}" type="presParOf" srcId="{C6CC1C71-7F6A-486F-A3A9-66B2BB3AB1C0}" destId="{FF8E1A89-8A2C-4ED2-9C40-F4DE39177A75}" srcOrd="2" destOrd="0" presId="urn:microsoft.com/office/officeart/2005/8/layout/orgChart1"/>
    <dgm:cxn modelId="{E5C8D383-03EB-440C-BD34-2153D21C203A}" type="presParOf" srcId="{80C26265-4B00-4510-95DE-F8D447888F64}" destId="{EC6D7080-592E-44C3-8B87-0F7889651852}" srcOrd="12" destOrd="0" presId="urn:microsoft.com/office/officeart/2005/8/layout/orgChart1"/>
    <dgm:cxn modelId="{42A3B246-9D44-45C2-B652-671AA06BC773}" type="presParOf" srcId="{80C26265-4B00-4510-95DE-F8D447888F64}" destId="{222D94BF-BDC8-4BF9-8B22-BE3222915A99}" srcOrd="13" destOrd="0" presId="urn:microsoft.com/office/officeart/2005/8/layout/orgChart1"/>
    <dgm:cxn modelId="{4DF46991-905D-4608-A5C3-F12E862835E5}" type="presParOf" srcId="{222D94BF-BDC8-4BF9-8B22-BE3222915A99}" destId="{ECA6463F-12F3-4BE6-AEE8-F4D11C4A30A5}" srcOrd="0" destOrd="0" presId="urn:microsoft.com/office/officeart/2005/8/layout/orgChart1"/>
    <dgm:cxn modelId="{7AB933EF-38DF-47A4-9015-1DB5D7EC00AB}" type="presParOf" srcId="{ECA6463F-12F3-4BE6-AEE8-F4D11C4A30A5}" destId="{D2579D04-B84B-4CA9-B6AF-D2B0B287061B}" srcOrd="0" destOrd="0" presId="urn:microsoft.com/office/officeart/2005/8/layout/orgChart1"/>
    <dgm:cxn modelId="{D5CFC2C9-3CC2-49EF-8ABE-DFD3251E3E44}" type="presParOf" srcId="{ECA6463F-12F3-4BE6-AEE8-F4D11C4A30A5}" destId="{98F02781-EACE-44C7-A7E8-98B78E95E338}" srcOrd="1" destOrd="0" presId="urn:microsoft.com/office/officeart/2005/8/layout/orgChart1"/>
    <dgm:cxn modelId="{54F52F49-DE64-4B71-A08F-0F2C92F2CFD1}" type="presParOf" srcId="{222D94BF-BDC8-4BF9-8B22-BE3222915A99}" destId="{9BBCFD77-58B0-4AFA-AE0B-FBBBEAD706DC}" srcOrd="1" destOrd="0" presId="urn:microsoft.com/office/officeart/2005/8/layout/orgChart1"/>
    <dgm:cxn modelId="{52B643D6-0BDC-4ADF-A9DF-6048041B2B81}" type="presParOf" srcId="{222D94BF-BDC8-4BF9-8B22-BE3222915A99}" destId="{6E2207F9-D45C-44D3-9EDA-2602ABAAEC5C}" srcOrd="2" destOrd="0" presId="urn:microsoft.com/office/officeart/2005/8/layout/orgChart1"/>
    <dgm:cxn modelId="{D5A50E4E-7D58-4E32-B2C3-9536310FD1E6}" type="presParOf" srcId="{80C26265-4B00-4510-95DE-F8D447888F64}" destId="{7D248B89-923F-4DC4-BCA3-8ED68EDB3FD7}" srcOrd="14" destOrd="0" presId="urn:microsoft.com/office/officeart/2005/8/layout/orgChart1"/>
    <dgm:cxn modelId="{F166C9C5-484E-4139-81F6-D33E7C32D24D}" type="presParOf" srcId="{80C26265-4B00-4510-95DE-F8D447888F64}" destId="{CF9D1042-434B-44B6-BEEF-E70F774543D8}" srcOrd="15" destOrd="0" presId="urn:microsoft.com/office/officeart/2005/8/layout/orgChart1"/>
    <dgm:cxn modelId="{A84F5D0F-9EB2-4E1B-9776-1F71554B6C7D}" type="presParOf" srcId="{CF9D1042-434B-44B6-BEEF-E70F774543D8}" destId="{C479A2C3-C4FB-420E-B570-6D47DB3CCFFF}" srcOrd="0" destOrd="0" presId="urn:microsoft.com/office/officeart/2005/8/layout/orgChart1"/>
    <dgm:cxn modelId="{0E52B400-AC3C-4520-8286-FA911BEBE6D4}" type="presParOf" srcId="{C479A2C3-C4FB-420E-B570-6D47DB3CCFFF}" destId="{9A595823-667B-49E5-B437-EE7DEB80E046}" srcOrd="0" destOrd="0" presId="urn:microsoft.com/office/officeart/2005/8/layout/orgChart1"/>
    <dgm:cxn modelId="{89668FAB-88B0-4477-B5A0-62197014CDE9}" type="presParOf" srcId="{C479A2C3-C4FB-420E-B570-6D47DB3CCFFF}" destId="{641CFB75-2220-4EA3-912B-5B188930C92A}" srcOrd="1" destOrd="0" presId="urn:microsoft.com/office/officeart/2005/8/layout/orgChart1"/>
    <dgm:cxn modelId="{D2E96297-367D-413E-9A12-A007B5069313}" type="presParOf" srcId="{CF9D1042-434B-44B6-BEEF-E70F774543D8}" destId="{89B46A9E-F696-478C-8D58-BDF1403BC84E}" srcOrd="1" destOrd="0" presId="urn:microsoft.com/office/officeart/2005/8/layout/orgChart1"/>
    <dgm:cxn modelId="{C1096DDF-B8E6-4D51-BA50-3888B2D58BDC}" type="presParOf" srcId="{CF9D1042-434B-44B6-BEEF-E70F774543D8}" destId="{FB025ECB-2928-4A0D-8BD7-12820B785A27}" srcOrd="2" destOrd="0" presId="urn:microsoft.com/office/officeart/2005/8/layout/orgChart1"/>
    <dgm:cxn modelId="{F8E79396-AF4A-4795-A8C0-72612E6350EE}" type="presParOf" srcId="{E21FF7B2-0552-411A-8D82-229F7F557D1E}" destId="{2E7EDAFB-301B-4E04-BC7C-373E3E76DA33}" srcOrd="2" destOrd="0" presId="urn:microsoft.com/office/officeart/2005/8/layout/orgChart1"/>
    <dgm:cxn modelId="{6E8CC0DE-EE33-4CB5-AC89-5084D525F7BB}" type="presParOf" srcId="{2E7EDAFB-301B-4E04-BC7C-373E3E76DA33}" destId="{685A9206-FEC3-4AB6-88DF-460EB7762E7B}" srcOrd="0" destOrd="0" presId="urn:microsoft.com/office/officeart/2005/8/layout/orgChart1"/>
    <dgm:cxn modelId="{10F72C9E-730B-4F3F-8B8E-819B466C1DB9}" type="presParOf" srcId="{2E7EDAFB-301B-4E04-BC7C-373E3E76DA33}" destId="{F55CF48C-6E8B-4AB0-907D-41B4BBEBF955}" srcOrd="1" destOrd="0" presId="urn:microsoft.com/office/officeart/2005/8/layout/orgChart1"/>
    <dgm:cxn modelId="{F6E71E96-3BC0-4126-87AD-DF8D47ED8A97}" type="presParOf" srcId="{F55CF48C-6E8B-4AB0-907D-41B4BBEBF955}" destId="{FE95397F-DAF8-4133-83C7-7F8B163EFA60}" srcOrd="0" destOrd="0" presId="urn:microsoft.com/office/officeart/2005/8/layout/orgChart1"/>
    <dgm:cxn modelId="{0C432189-7D63-46E5-996F-C670988782AC}" type="presParOf" srcId="{FE95397F-DAF8-4133-83C7-7F8B163EFA60}" destId="{970E662B-A3EF-4AA1-BCC0-0DBBA0999E72}" srcOrd="0" destOrd="0" presId="urn:microsoft.com/office/officeart/2005/8/layout/orgChart1"/>
    <dgm:cxn modelId="{E09D4A3F-1FFC-4742-8FB6-453C0457E51E}" type="presParOf" srcId="{FE95397F-DAF8-4133-83C7-7F8B163EFA60}" destId="{32B736CC-6A7D-4B5E-A09D-F2FE6819B277}" srcOrd="1" destOrd="0" presId="urn:microsoft.com/office/officeart/2005/8/layout/orgChart1"/>
    <dgm:cxn modelId="{E2E13F90-0B36-4025-9048-157E5B46D1BF}" type="presParOf" srcId="{F55CF48C-6E8B-4AB0-907D-41B4BBEBF955}" destId="{0B2D5740-672F-4CF0-AD0F-09C6B2D06277}" srcOrd="1" destOrd="0" presId="urn:microsoft.com/office/officeart/2005/8/layout/orgChart1"/>
    <dgm:cxn modelId="{AFEF6510-F363-4146-BFA5-2CC193ABFB59}" type="presParOf" srcId="{F55CF48C-6E8B-4AB0-907D-41B4BBEBF955}" destId="{401D2C83-05C1-4BE8-976F-9BFB5345BF0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A9206-FEC3-4AB6-88DF-460EB7762E7B}">
      <dsp:nvSpPr>
        <dsp:cNvPr id="0" name=""/>
        <dsp:cNvSpPr/>
      </dsp:nvSpPr>
      <dsp:spPr>
        <a:xfrm>
          <a:off x="7190247" y="4140070"/>
          <a:ext cx="163052" cy="810247"/>
        </a:xfrm>
        <a:custGeom>
          <a:avLst/>
          <a:gdLst/>
          <a:ahLst/>
          <a:cxnLst/>
          <a:rect l="0" t="0" r="0" b="0"/>
          <a:pathLst>
            <a:path>
              <a:moveTo>
                <a:pt x="163052" y="0"/>
              </a:moveTo>
              <a:lnTo>
                <a:pt x="163052" y="810247"/>
              </a:lnTo>
              <a:lnTo>
                <a:pt x="0" y="8102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48B89-923F-4DC4-BCA3-8ED68EDB3FD7}">
      <dsp:nvSpPr>
        <dsp:cNvPr id="0" name=""/>
        <dsp:cNvSpPr/>
      </dsp:nvSpPr>
      <dsp:spPr>
        <a:xfrm>
          <a:off x="7353300" y="4140070"/>
          <a:ext cx="6576455" cy="1620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441"/>
              </a:lnTo>
              <a:lnTo>
                <a:pt x="6576455" y="1457441"/>
              </a:lnTo>
              <a:lnTo>
                <a:pt x="6576455" y="1620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6D7080-592E-44C3-8B87-0F7889651852}">
      <dsp:nvSpPr>
        <dsp:cNvPr id="0" name=""/>
        <dsp:cNvSpPr/>
      </dsp:nvSpPr>
      <dsp:spPr>
        <a:xfrm>
          <a:off x="7353300" y="4140070"/>
          <a:ext cx="4697467" cy="1620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441"/>
              </a:lnTo>
              <a:lnTo>
                <a:pt x="4697467" y="1457441"/>
              </a:lnTo>
              <a:lnTo>
                <a:pt x="4697467" y="1620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C25067-4A7A-4556-91E0-0834CEAE458E}">
      <dsp:nvSpPr>
        <dsp:cNvPr id="0" name=""/>
        <dsp:cNvSpPr/>
      </dsp:nvSpPr>
      <dsp:spPr>
        <a:xfrm>
          <a:off x="7353300" y="4140070"/>
          <a:ext cx="2818480" cy="1620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441"/>
              </a:lnTo>
              <a:lnTo>
                <a:pt x="2818480" y="1457441"/>
              </a:lnTo>
              <a:lnTo>
                <a:pt x="2818480" y="1620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D7D64-F85F-44E2-82A4-729F6C344E96}">
      <dsp:nvSpPr>
        <dsp:cNvPr id="0" name=""/>
        <dsp:cNvSpPr/>
      </dsp:nvSpPr>
      <dsp:spPr>
        <a:xfrm>
          <a:off x="7353300" y="4140070"/>
          <a:ext cx="939493" cy="16204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7441"/>
              </a:lnTo>
              <a:lnTo>
                <a:pt x="939493" y="1457441"/>
              </a:lnTo>
              <a:lnTo>
                <a:pt x="939493" y="1620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2E3D7-E526-46E6-B1EC-43B785B5D4A3}">
      <dsp:nvSpPr>
        <dsp:cNvPr id="0" name=""/>
        <dsp:cNvSpPr/>
      </dsp:nvSpPr>
      <dsp:spPr>
        <a:xfrm>
          <a:off x="6413806" y="4140070"/>
          <a:ext cx="939493" cy="1620494"/>
        </a:xfrm>
        <a:custGeom>
          <a:avLst/>
          <a:gdLst/>
          <a:ahLst/>
          <a:cxnLst/>
          <a:rect l="0" t="0" r="0" b="0"/>
          <a:pathLst>
            <a:path>
              <a:moveTo>
                <a:pt x="939493" y="0"/>
              </a:moveTo>
              <a:lnTo>
                <a:pt x="939493" y="1457441"/>
              </a:lnTo>
              <a:lnTo>
                <a:pt x="0" y="1457441"/>
              </a:lnTo>
              <a:lnTo>
                <a:pt x="0" y="1620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757D6E-4948-4F54-A033-FA6712CBE120}">
      <dsp:nvSpPr>
        <dsp:cNvPr id="0" name=""/>
        <dsp:cNvSpPr/>
      </dsp:nvSpPr>
      <dsp:spPr>
        <a:xfrm>
          <a:off x="4534819" y="4140070"/>
          <a:ext cx="2818480" cy="1620494"/>
        </a:xfrm>
        <a:custGeom>
          <a:avLst/>
          <a:gdLst/>
          <a:ahLst/>
          <a:cxnLst/>
          <a:rect l="0" t="0" r="0" b="0"/>
          <a:pathLst>
            <a:path>
              <a:moveTo>
                <a:pt x="2818480" y="0"/>
              </a:moveTo>
              <a:lnTo>
                <a:pt x="2818480" y="1457441"/>
              </a:lnTo>
              <a:lnTo>
                <a:pt x="0" y="1457441"/>
              </a:lnTo>
              <a:lnTo>
                <a:pt x="0" y="1620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0E722-E42B-465D-A36D-0E1B5F005AB8}">
      <dsp:nvSpPr>
        <dsp:cNvPr id="0" name=""/>
        <dsp:cNvSpPr/>
      </dsp:nvSpPr>
      <dsp:spPr>
        <a:xfrm>
          <a:off x="2655832" y="4140070"/>
          <a:ext cx="4697467" cy="1620494"/>
        </a:xfrm>
        <a:custGeom>
          <a:avLst/>
          <a:gdLst/>
          <a:ahLst/>
          <a:cxnLst/>
          <a:rect l="0" t="0" r="0" b="0"/>
          <a:pathLst>
            <a:path>
              <a:moveTo>
                <a:pt x="4697467" y="0"/>
              </a:moveTo>
              <a:lnTo>
                <a:pt x="4697467" y="1457441"/>
              </a:lnTo>
              <a:lnTo>
                <a:pt x="0" y="1457441"/>
              </a:lnTo>
              <a:lnTo>
                <a:pt x="0" y="1620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E51166-95F7-4006-A9C5-DF37B398D779}">
      <dsp:nvSpPr>
        <dsp:cNvPr id="0" name=""/>
        <dsp:cNvSpPr/>
      </dsp:nvSpPr>
      <dsp:spPr>
        <a:xfrm>
          <a:off x="776844" y="4140070"/>
          <a:ext cx="6576455" cy="1620494"/>
        </a:xfrm>
        <a:custGeom>
          <a:avLst/>
          <a:gdLst/>
          <a:ahLst/>
          <a:cxnLst/>
          <a:rect l="0" t="0" r="0" b="0"/>
          <a:pathLst>
            <a:path>
              <a:moveTo>
                <a:pt x="6576455" y="0"/>
              </a:moveTo>
              <a:lnTo>
                <a:pt x="6576455" y="1457441"/>
              </a:lnTo>
              <a:lnTo>
                <a:pt x="0" y="1457441"/>
              </a:lnTo>
              <a:lnTo>
                <a:pt x="0" y="16204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8CD0F-DA66-45B0-A225-9F4E5F5FA803}">
      <dsp:nvSpPr>
        <dsp:cNvPr id="0" name=""/>
        <dsp:cNvSpPr/>
      </dsp:nvSpPr>
      <dsp:spPr>
        <a:xfrm>
          <a:off x="6576859" y="3138756"/>
          <a:ext cx="1552881" cy="10013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Mike Behm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(Division Director)</a:t>
          </a:r>
        </a:p>
      </dsp:txBody>
      <dsp:txXfrm>
        <a:off x="6576859" y="3138756"/>
        <a:ext cx="1552881" cy="1001313"/>
      </dsp:txXfrm>
    </dsp:sp>
    <dsp:sp modelId="{BE735F49-1035-4BB6-862A-4C570898798E}">
      <dsp:nvSpPr>
        <dsp:cNvPr id="0" name=""/>
        <dsp:cNvSpPr/>
      </dsp:nvSpPr>
      <dsp:spPr>
        <a:xfrm>
          <a:off x="403" y="5760564"/>
          <a:ext cx="1552881" cy="11520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Jack Dokken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(Air, Rail, Transit Administrator)</a:t>
          </a:r>
        </a:p>
      </dsp:txBody>
      <dsp:txXfrm>
        <a:off x="403" y="5760564"/>
        <a:ext cx="1552881" cy="1152083"/>
      </dsp:txXfrm>
    </dsp:sp>
    <dsp:sp modelId="{F1F99874-1F36-44F5-9D65-AD77DACE6E0A}">
      <dsp:nvSpPr>
        <dsp:cNvPr id="0" name=""/>
        <dsp:cNvSpPr/>
      </dsp:nvSpPr>
      <dsp:spPr>
        <a:xfrm>
          <a:off x="1879391" y="5760564"/>
          <a:ext cx="1552881" cy="1221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Cody </a:t>
          </a:r>
          <a:r>
            <a:rPr lang="en-US" sz="1800" kern="1200" dirty="0" err="1"/>
            <a:t>Axlund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(LGA Lead Bridge Engineer)</a:t>
          </a:r>
        </a:p>
      </dsp:txBody>
      <dsp:txXfrm>
        <a:off x="1879391" y="5760564"/>
        <a:ext cx="1552881" cy="1221900"/>
      </dsp:txXfrm>
    </dsp:sp>
    <dsp:sp modelId="{177EA352-6AD1-4A57-83E1-207DFE1B3C4E}">
      <dsp:nvSpPr>
        <dsp:cNvPr id="0" name=""/>
        <dsp:cNvSpPr/>
      </dsp:nvSpPr>
      <dsp:spPr>
        <a:xfrm>
          <a:off x="3758378" y="5760564"/>
          <a:ext cx="1552881" cy="11790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Josh Olson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(Senior Region Bridge Supervisor)</a:t>
          </a:r>
        </a:p>
      </dsp:txBody>
      <dsp:txXfrm>
        <a:off x="3758378" y="5760564"/>
        <a:ext cx="1552881" cy="1179072"/>
      </dsp:txXfrm>
    </dsp:sp>
    <dsp:sp modelId="{2017BF38-D3B2-4235-849A-EACAD4E5B054}">
      <dsp:nvSpPr>
        <dsp:cNvPr id="0" name=""/>
        <dsp:cNvSpPr/>
      </dsp:nvSpPr>
      <dsp:spPr>
        <a:xfrm>
          <a:off x="5637365" y="5760564"/>
          <a:ext cx="1552881" cy="13876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Josh Bench-</a:t>
          </a:r>
          <a:r>
            <a:rPr lang="en-US" sz="1800" kern="1200" dirty="0" err="1"/>
            <a:t>Bresher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(Asset Management Engineer)</a:t>
          </a:r>
        </a:p>
      </dsp:txBody>
      <dsp:txXfrm>
        <a:off x="5637365" y="5760564"/>
        <a:ext cx="1552881" cy="1387678"/>
      </dsp:txXfrm>
    </dsp:sp>
    <dsp:sp modelId="{008797D2-1D32-4096-84F6-2C4B72352901}">
      <dsp:nvSpPr>
        <dsp:cNvPr id="0" name=""/>
        <dsp:cNvSpPr/>
      </dsp:nvSpPr>
      <dsp:spPr>
        <a:xfrm>
          <a:off x="7516352" y="5760564"/>
          <a:ext cx="1552881" cy="12861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Cody Asher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(Survey Crew Chief)</a:t>
          </a:r>
        </a:p>
      </dsp:txBody>
      <dsp:txXfrm>
        <a:off x="7516352" y="5760564"/>
        <a:ext cx="1552881" cy="1286158"/>
      </dsp:txXfrm>
    </dsp:sp>
    <dsp:sp modelId="{D1858484-7A77-411A-B110-60461F2A6365}">
      <dsp:nvSpPr>
        <dsp:cNvPr id="0" name=""/>
        <dsp:cNvSpPr/>
      </dsp:nvSpPr>
      <dsp:spPr>
        <a:xfrm>
          <a:off x="9395339" y="5760564"/>
          <a:ext cx="1552881" cy="11405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Hayden </a:t>
          </a:r>
          <a:r>
            <a:rPr lang="en-US" sz="1800" kern="1200" dirty="0" err="1"/>
            <a:t>Malsam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(Transfer &amp; Asset Specialist)</a:t>
          </a:r>
        </a:p>
      </dsp:txBody>
      <dsp:txXfrm>
        <a:off x="9395339" y="5760564"/>
        <a:ext cx="1552881" cy="1140537"/>
      </dsp:txXfrm>
    </dsp:sp>
    <dsp:sp modelId="{D2579D04-B84B-4CA9-B6AF-D2B0B287061B}">
      <dsp:nvSpPr>
        <dsp:cNvPr id="0" name=""/>
        <dsp:cNvSpPr/>
      </dsp:nvSpPr>
      <dsp:spPr>
        <a:xfrm>
          <a:off x="11274326" y="5760564"/>
          <a:ext cx="1552881" cy="9906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Jon Nelson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(Road Design </a:t>
          </a:r>
          <a:r>
            <a:rPr lang="en-US" sz="1800" kern="1200"/>
            <a:t>Land Surveyor)</a:t>
          </a:r>
          <a:endParaRPr lang="en-US" sz="1800" kern="1200" dirty="0"/>
        </a:p>
      </dsp:txBody>
      <dsp:txXfrm>
        <a:off x="11274326" y="5760564"/>
        <a:ext cx="1552881" cy="990614"/>
      </dsp:txXfrm>
    </dsp:sp>
    <dsp:sp modelId="{9A595823-667B-49E5-B437-EE7DEB80E046}">
      <dsp:nvSpPr>
        <dsp:cNvPr id="0" name=""/>
        <dsp:cNvSpPr/>
      </dsp:nvSpPr>
      <dsp:spPr>
        <a:xfrm>
          <a:off x="13153314" y="5760564"/>
          <a:ext cx="1552881" cy="10137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Marc </a:t>
          </a:r>
          <a:r>
            <a:rPr lang="en-US" sz="1800" kern="1200" dirty="0" err="1"/>
            <a:t>Hoelscher</a:t>
          </a: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(FHWA)</a:t>
          </a:r>
        </a:p>
      </dsp:txBody>
      <dsp:txXfrm>
        <a:off x="13153314" y="5760564"/>
        <a:ext cx="1552881" cy="1013713"/>
      </dsp:txXfrm>
    </dsp:sp>
    <dsp:sp modelId="{970E662B-A3EF-4AA1-BCC0-0DBBA0999E72}">
      <dsp:nvSpPr>
        <dsp:cNvPr id="0" name=""/>
        <dsp:cNvSpPr/>
      </dsp:nvSpPr>
      <dsp:spPr>
        <a:xfrm>
          <a:off x="5637365" y="4466175"/>
          <a:ext cx="1552881" cy="968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Larry Dean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(Planning Data Manager)</a:t>
          </a:r>
        </a:p>
      </dsp:txBody>
      <dsp:txXfrm>
        <a:off x="5637365" y="4466175"/>
        <a:ext cx="1552881" cy="968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4E7B5-BFA3-4D55-9A89-14B42507450D}" type="datetimeFigureOut">
              <a:rPr lang="en-US" smtClean="0"/>
              <a:t>04/06/2022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C95FF-E323-440D-9664-63CBF8350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16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C95FF-E323-440D-9664-63CBF835012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59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Ground surveys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0E8B3-A96A-4803-83BA-E50AEE9AB6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5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C95FF-E323-440D-9664-63CBF835012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1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C95FF-E323-440D-9664-63CBF835012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43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C95FF-E323-440D-9664-63CBF835012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57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C95FF-E323-440D-9664-63CBF835012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6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C95FF-E323-440D-9664-63CBF835012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62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C95FF-E323-440D-9664-63CBF835012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638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Legislature has put a cap on the number of FTE we can hire at SDDOT so we are leveraging technology to our advantage to close that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0E8B3-A96A-4803-83BA-E50AEE9AB6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74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Ground surveys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0E8B3-A96A-4803-83BA-E50AEE9AB6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54370" y="1003364"/>
            <a:ext cx="8579259" cy="101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16000" y="6534323"/>
            <a:ext cx="16256000" cy="273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04/06/2022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04/06/2022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04/06/2022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04/06/2022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04/06/2022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69319-683D-4399-A65C-85539934AD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3879950"/>
            <a:ext cx="13716000" cy="1384995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3C110-5972-4684-B2FD-145DCE933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55399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13365-FCEE-4D96-89CB-67AAD458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3F0E6E31-3FBD-4EBC-A171-BE1105860D98}" type="datetimeFigureOut">
              <a:rPr lang="en-US" smtClean="0"/>
              <a:t>04/06/2022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2F465-25C5-42A9-BE90-B7F509339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E6534-8088-48C3-A323-46F99619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1AF3BA25-562E-4B30-90B2-46AE196BA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5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04/06/2022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10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tmp"/><Relationship Id="rId5" Type="http://schemas.openxmlformats.org/officeDocument/2006/relationships/image" Target="../media/image76.tmp"/><Relationship Id="rId4" Type="http://schemas.openxmlformats.org/officeDocument/2006/relationships/image" Target="../media/image75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larry.dean@state.sd.us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mailto:josh.olson@state.sd.us" TargetMode="External"/><Relationship Id="rId4" Type="http://schemas.openxmlformats.org/officeDocument/2006/relationships/hyperlink" Target="mailto:jon.nelson@state.sd.us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ti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cid:E516BAE8-3365-4F71-8653-088A2149D2D7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elicopter flying over a field&#10;&#10;Description automatically generated with medium confidence">
            <a:extLst>
              <a:ext uri="{FF2B5EF4-FFF2-40B4-BE49-F238E27FC236}">
                <a16:creationId xmlns:a16="http://schemas.microsoft.com/office/drawing/2014/main" id="{BC9A4AF1-3F8E-43B5-859A-E7297A09C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15529" y="7020219"/>
            <a:ext cx="14507044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0000" b="1" spc="-350" dirty="0">
                <a:solidFill>
                  <a:srgbClr val="741112"/>
                </a:solidFill>
                <a:latin typeface="Calibri"/>
                <a:cs typeface="Calibri"/>
              </a:rPr>
              <a:t>UAS Program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16000" y="8571927"/>
            <a:ext cx="131667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87855" algn="l"/>
                <a:tab pos="4144010" algn="l"/>
                <a:tab pos="7738745" algn="l"/>
                <a:tab pos="8589010" algn="l"/>
              </a:tabLst>
            </a:pPr>
            <a:r>
              <a:rPr sz="4400" b="1" spc="130" dirty="0">
                <a:solidFill>
                  <a:srgbClr val="2E6A8C"/>
                </a:solidFill>
                <a:latin typeface="Calibri"/>
                <a:cs typeface="Calibri"/>
              </a:rPr>
              <a:t>S</a:t>
            </a:r>
            <a:r>
              <a:rPr sz="4400" b="1" spc="35" dirty="0">
                <a:solidFill>
                  <a:srgbClr val="2E6A8C"/>
                </a:solidFill>
                <a:latin typeface="Calibri"/>
                <a:cs typeface="Calibri"/>
              </a:rPr>
              <a:t>O</a:t>
            </a:r>
            <a:r>
              <a:rPr sz="4400" b="1" spc="-5" dirty="0">
                <a:solidFill>
                  <a:srgbClr val="2E6A8C"/>
                </a:solidFill>
                <a:latin typeface="Calibri"/>
                <a:cs typeface="Calibri"/>
              </a:rPr>
              <a:t>U</a:t>
            </a:r>
            <a:r>
              <a:rPr sz="4400" b="1" spc="114" dirty="0">
                <a:solidFill>
                  <a:srgbClr val="2E6A8C"/>
                </a:solidFill>
                <a:latin typeface="Calibri"/>
                <a:cs typeface="Calibri"/>
              </a:rPr>
              <a:t>T</a:t>
            </a:r>
            <a:r>
              <a:rPr sz="4400" b="1" spc="-285" dirty="0">
                <a:solidFill>
                  <a:srgbClr val="2E6A8C"/>
                </a:solidFill>
                <a:latin typeface="Calibri"/>
                <a:cs typeface="Calibri"/>
              </a:rPr>
              <a:t>H</a:t>
            </a:r>
            <a:r>
              <a:rPr sz="4400" b="1" dirty="0">
                <a:solidFill>
                  <a:srgbClr val="2E6A8C"/>
                </a:solidFill>
                <a:latin typeface="Calibri"/>
                <a:cs typeface="Calibri"/>
              </a:rPr>
              <a:t>	</a:t>
            </a:r>
            <a:r>
              <a:rPr sz="4400" b="1" spc="75" dirty="0">
                <a:solidFill>
                  <a:srgbClr val="2E6A8C"/>
                </a:solidFill>
                <a:latin typeface="Calibri"/>
                <a:cs typeface="Calibri"/>
              </a:rPr>
              <a:t>DA</a:t>
            </a:r>
            <a:r>
              <a:rPr sz="4400" b="1" spc="220" dirty="0">
                <a:solidFill>
                  <a:srgbClr val="2E6A8C"/>
                </a:solidFill>
                <a:latin typeface="Calibri"/>
                <a:cs typeface="Calibri"/>
              </a:rPr>
              <a:t>K</a:t>
            </a:r>
            <a:r>
              <a:rPr sz="4400" b="1" spc="35" dirty="0">
                <a:solidFill>
                  <a:srgbClr val="2E6A8C"/>
                </a:solidFill>
                <a:latin typeface="Calibri"/>
                <a:cs typeface="Calibri"/>
              </a:rPr>
              <a:t>O</a:t>
            </a:r>
            <a:r>
              <a:rPr sz="4400" b="1" spc="114" dirty="0">
                <a:solidFill>
                  <a:srgbClr val="2E6A8C"/>
                </a:solidFill>
                <a:latin typeface="Calibri"/>
                <a:cs typeface="Calibri"/>
              </a:rPr>
              <a:t>T</a:t>
            </a:r>
            <a:r>
              <a:rPr sz="4400" b="1" spc="-320" dirty="0">
                <a:solidFill>
                  <a:srgbClr val="2E6A8C"/>
                </a:solidFill>
                <a:latin typeface="Calibri"/>
                <a:cs typeface="Calibri"/>
              </a:rPr>
              <a:t>A</a:t>
            </a:r>
            <a:r>
              <a:rPr sz="4400" b="1" dirty="0">
                <a:solidFill>
                  <a:srgbClr val="2E6A8C"/>
                </a:solidFill>
                <a:latin typeface="Calibri"/>
                <a:cs typeface="Calibri"/>
              </a:rPr>
              <a:t>	</a:t>
            </a:r>
            <a:r>
              <a:rPr sz="4400" b="1" spc="75" dirty="0">
                <a:solidFill>
                  <a:srgbClr val="2E6A8C"/>
                </a:solidFill>
                <a:latin typeface="Calibri"/>
                <a:cs typeface="Calibri"/>
              </a:rPr>
              <a:t>D</a:t>
            </a:r>
            <a:r>
              <a:rPr sz="4400" b="1" spc="120" dirty="0">
                <a:solidFill>
                  <a:srgbClr val="2E6A8C"/>
                </a:solidFill>
                <a:latin typeface="Calibri"/>
                <a:cs typeface="Calibri"/>
              </a:rPr>
              <a:t>E</a:t>
            </a:r>
            <a:r>
              <a:rPr sz="4400" b="1" spc="160" dirty="0">
                <a:solidFill>
                  <a:srgbClr val="2E6A8C"/>
                </a:solidFill>
                <a:latin typeface="Calibri"/>
                <a:cs typeface="Calibri"/>
              </a:rPr>
              <a:t>P</a:t>
            </a:r>
            <a:r>
              <a:rPr sz="4400" b="1" spc="75" dirty="0">
                <a:solidFill>
                  <a:srgbClr val="2E6A8C"/>
                </a:solidFill>
                <a:latin typeface="Calibri"/>
                <a:cs typeface="Calibri"/>
              </a:rPr>
              <a:t>A</a:t>
            </a:r>
            <a:r>
              <a:rPr sz="4400" b="1" spc="114" dirty="0">
                <a:solidFill>
                  <a:srgbClr val="2E6A8C"/>
                </a:solidFill>
                <a:latin typeface="Calibri"/>
                <a:cs typeface="Calibri"/>
              </a:rPr>
              <a:t>RT</a:t>
            </a:r>
            <a:r>
              <a:rPr sz="4400" b="1" spc="-5" dirty="0">
                <a:solidFill>
                  <a:srgbClr val="2E6A8C"/>
                </a:solidFill>
                <a:latin typeface="Calibri"/>
                <a:cs typeface="Calibri"/>
              </a:rPr>
              <a:t>M</a:t>
            </a:r>
            <a:r>
              <a:rPr sz="4400" b="1" spc="120" dirty="0">
                <a:solidFill>
                  <a:srgbClr val="2E6A8C"/>
                </a:solidFill>
                <a:latin typeface="Calibri"/>
                <a:cs typeface="Calibri"/>
              </a:rPr>
              <a:t>E</a:t>
            </a:r>
            <a:r>
              <a:rPr sz="4400" b="1" spc="250" dirty="0">
                <a:solidFill>
                  <a:srgbClr val="2E6A8C"/>
                </a:solidFill>
                <a:latin typeface="Calibri"/>
                <a:cs typeface="Calibri"/>
              </a:rPr>
              <a:t>N</a:t>
            </a:r>
            <a:r>
              <a:rPr sz="4400" b="1" spc="-280" dirty="0">
                <a:solidFill>
                  <a:srgbClr val="2E6A8C"/>
                </a:solidFill>
                <a:latin typeface="Calibri"/>
                <a:cs typeface="Calibri"/>
              </a:rPr>
              <a:t>T</a:t>
            </a:r>
            <a:r>
              <a:rPr sz="4400" b="1" dirty="0">
                <a:solidFill>
                  <a:srgbClr val="2E6A8C"/>
                </a:solidFill>
                <a:latin typeface="Calibri"/>
                <a:cs typeface="Calibri"/>
              </a:rPr>
              <a:t>	</a:t>
            </a:r>
            <a:r>
              <a:rPr sz="4400" b="1" spc="35" dirty="0">
                <a:solidFill>
                  <a:srgbClr val="2E6A8C"/>
                </a:solidFill>
                <a:latin typeface="Calibri"/>
                <a:cs typeface="Calibri"/>
              </a:rPr>
              <a:t>O</a:t>
            </a:r>
            <a:r>
              <a:rPr sz="4400" b="1" spc="-220" dirty="0">
                <a:solidFill>
                  <a:srgbClr val="2E6A8C"/>
                </a:solidFill>
                <a:latin typeface="Calibri"/>
                <a:cs typeface="Calibri"/>
              </a:rPr>
              <a:t>F</a:t>
            </a:r>
            <a:r>
              <a:rPr sz="4400" b="1" dirty="0">
                <a:solidFill>
                  <a:srgbClr val="2E6A8C"/>
                </a:solidFill>
                <a:latin typeface="Calibri"/>
                <a:cs typeface="Calibri"/>
              </a:rPr>
              <a:t>	</a:t>
            </a:r>
            <a:r>
              <a:rPr sz="4400" b="1" spc="114" dirty="0">
                <a:solidFill>
                  <a:srgbClr val="2E6A8C"/>
                </a:solidFill>
                <a:latin typeface="Calibri"/>
                <a:cs typeface="Calibri"/>
              </a:rPr>
              <a:t>TR</a:t>
            </a:r>
            <a:r>
              <a:rPr sz="4400" b="1" spc="75" dirty="0">
                <a:solidFill>
                  <a:srgbClr val="2E6A8C"/>
                </a:solidFill>
                <a:latin typeface="Calibri"/>
                <a:cs typeface="Calibri"/>
              </a:rPr>
              <a:t>A</a:t>
            </a:r>
            <a:r>
              <a:rPr sz="4400" b="1" spc="250" dirty="0">
                <a:solidFill>
                  <a:srgbClr val="2E6A8C"/>
                </a:solidFill>
                <a:latin typeface="Calibri"/>
                <a:cs typeface="Calibri"/>
              </a:rPr>
              <a:t>N</a:t>
            </a:r>
            <a:r>
              <a:rPr sz="4400" b="1" spc="130" dirty="0">
                <a:solidFill>
                  <a:srgbClr val="2E6A8C"/>
                </a:solidFill>
                <a:latin typeface="Calibri"/>
                <a:cs typeface="Calibri"/>
              </a:rPr>
              <a:t>S</a:t>
            </a:r>
            <a:r>
              <a:rPr sz="4400" b="1" spc="160" dirty="0">
                <a:solidFill>
                  <a:srgbClr val="2E6A8C"/>
                </a:solidFill>
                <a:latin typeface="Calibri"/>
                <a:cs typeface="Calibri"/>
              </a:rPr>
              <a:t>P</a:t>
            </a:r>
            <a:r>
              <a:rPr sz="4400" b="1" spc="35" dirty="0">
                <a:solidFill>
                  <a:srgbClr val="2E6A8C"/>
                </a:solidFill>
                <a:latin typeface="Calibri"/>
                <a:cs typeface="Calibri"/>
              </a:rPr>
              <a:t>O</a:t>
            </a:r>
            <a:r>
              <a:rPr sz="4400" b="1" spc="114" dirty="0">
                <a:solidFill>
                  <a:srgbClr val="2E6A8C"/>
                </a:solidFill>
                <a:latin typeface="Calibri"/>
                <a:cs typeface="Calibri"/>
              </a:rPr>
              <a:t>RT</a:t>
            </a:r>
            <a:r>
              <a:rPr sz="4400" b="1" spc="75" dirty="0">
                <a:solidFill>
                  <a:srgbClr val="2E6A8C"/>
                </a:solidFill>
                <a:latin typeface="Calibri"/>
                <a:cs typeface="Calibri"/>
              </a:rPr>
              <a:t>A</a:t>
            </a:r>
            <a:r>
              <a:rPr sz="4400" b="1" spc="114" dirty="0">
                <a:solidFill>
                  <a:srgbClr val="2E6A8C"/>
                </a:solidFill>
                <a:latin typeface="Calibri"/>
                <a:cs typeface="Calibri"/>
              </a:rPr>
              <a:t>T</a:t>
            </a:r>
            <a:r>
              <a:rPr sz="4400" b="1" spc="540" dirty="0">
                <a:solidFill>
                  <a:srgbClr val="2E6A8C"/>
                </a:solidFill>
                <a:latin typeface="Calibri"/>
                <a:cs typeface="Calibri"/>
              </a:rPr>
              <a:t>I</a:t>
            </a:r>
            <a:r>
              <a:rPr sz="4400" b="1" spc="35" dirty="0">
                <a:solidFill>
                  <a:srgbClr val="2E6A8C"/>
                </a:solidFill>
                <a:latin typeface="Calibri"/>
                <a:cs typeface="Calibri"/>
              </a:rPr>
              <a:t>O</a:t>
            </a:r>
            <a:r>
              <a:rPr sz="4400" b="1" spc="-145" dirty="0">
                <a:solidFill>
                  <a:srgbClr val="2E6A8C"/>
                </a:solidFill>
                <a:latin typeface="Calibri"/>
                <a:cs typeface="Calibri"/>
              </a:rPr>
              <a:t>N</a:t>
            </a:r>
            <a:endParaRPr sz="4400" dirty="0">
              <a:latin typeface="Calibri"/>
              <a:cs typeface="Calibri"/>
            </a:endParaRPr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54748687-9E93-46D8-B770-FCDCC94E77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50633" y="9128302"/>
            <a:ext cx="1095374" cy="9429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1846659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FHWA PEER EXCHANGE WITH IOWA DOT, Ames Iowa 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370" y="2329959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pic>
        <p:nvPicPr>
          <p:cNvPr id="13" name="object 19">
            <a:extLst>
              <a:ext uri="{FF2B5EF4-FFF2-40B4-BE49-F238E27FC236}">
                <a16:creationId xmlns:a16="http://schemas.microsoft.com/office/drawing/2014/main" id="{A62AF4D2-5634-4C3E-9612-5D3510B976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86239" y="9258300"/>
            <a:ext cx="866774" cy="752474"/>
          </a:xfrm>
          <a:prstGeom prst="rect">
            <a:avLst/>
          </a:prstGeom>
        </p:spPr>
      </p:pic>
      <p:pic>
        <p:nvPicPr>
          <p:cNvPr id="22" name="Picture 21" descr="A group of people standing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C3E077C3-B9BC-49D2-B261-7EC12EE23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780" y="4289"/>
            <a:ext cx="15471648" cy="10287000"/>
          </a:xfrm>
          <a:prstGeom prst="rect">
            <a:avLst/>
          </a:prstGeom>
        </p:spPr>
      </p:pic>
      <p:pic>
        <p:nvPicPr>
          <p:cNvPr id="23" name="object 19">
            <a:extLst>
              <a:ext uri="{FF2B5EF4-FFF2-40B4-BE49-F238E27FC236}">
                <a16:creationId xmlns:a16="http://schemas.microsoft.com/office/drawing/2014/main" id="{3065AE39-3930-46BB-9A34-68724E02645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38639" y="9410700"/>
            <a:ext cx="866774" cy="7524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83F0E7-59E7-499F-AE2F-E205383DF614}"/>
              </a:ext>
            </a:extLst>
          </p:cNvPr>
          <p:cNvSpPr txBox="1"/>
          <p:nvPr/>
        </p:nvSpPr>
        <p:spPr>
          <a:xfrm>
            <a:off x="3222196" y="7353300"/>
            <a:ext cx="9959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SDDOT Participated in a FHWA Peer to Peer Exchange with Iowa DOT on October 6, 2021.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Iowa DOT discussed an overview of their UAS program, the organization structure, pilot requirements, UAS platforms, funding sources and budget, data storage, privacy concerns and their flight review process.</a:t>
            </a:r>
          </a:p>
        </p:txBody>
      </p:sp>
    </p:spTree>
    <p:extLst>
      <p:ext uri="{BB962C8B-B14F-4D97-AF65-F5344CB8AC3E}">
        <p14:creationId xmlns:p14="http://schemas.microsoft.com/office/powerpoint/2010/main" val="204830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FLIGHT REVIEW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370" y="2329959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pic>
        <p:nvPicPr>
          <p:cNvPr id="13" name="object 19">
            <a:extLst>
              <a:ext uri="{FF2B5EF4-FFF2-40B4-BE49-F238E27FC236}">
                <a16:creationId xmlns:a16="http://schemas.microsoft.com/office/drawing/2014/main" id="{A62AF4D2-5634-4C3E-9612-5D3510B976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86239" y="9258300"/>
            <a:ext cx="866774" cy="752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4441F-C0BD-43EF-B1C1-61E3A2D0F057}"/>
              </a:ext>
            </a:extLst>
          </p:cNvPr>
          <p:cNvSpPr txBox="1"/>
          <p:nvPr/>
        </p:nvSpPr>
        <p:spPr>
          <a:xfrm>
            <a:off x="10210800" y="5905500"/>
            <a:ext cx="640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LAANC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FAA’s Low Altitude Authorization and Notification Capability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Pilots can obtain airspace authorizations to fly in controlled airspace.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Mobile Applications: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B4UFLY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Aloft</a:t>
            </a:r>
          </a:p>
          <a:p>
            <a:r>
              <a:rPr lang="en-US" sz="2000" dirty="0">
                <a:solidFill>
                  <a:schemeClr val="bg1"/>
                </a:solidFill>
              </a:rPr>
              <a:t>AirMap</a:t>
            </a:r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2F14E4BF-94D3-4698-87C6-A7B1D4224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07" y="104775"/>
            <a:ext cx="7772400" cy="10067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E04D0352-812B-486F-A6B9-D2FF7D94F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99" y="11287"/>
            <a:ext cx="7735275" cy="1026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ject 19">
            <a:extLst>
              <a:ext uri="{FF2B5EF4-FFF2-40B4-BE49-F238E27FC236}">
                <a16:creationId xmlns:a16="http://schemas.microsoft.com/office/drawing/2014/main" id="{474527F2-C9E0-4C2C-9BC8-6D947E6D5C7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38639" y="9410700"/>
            <a:ext cx="866774" cy="7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Airspace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370" y="2329959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pic>
        <p:nvPicPr>
          <p:cNvPr id="11" name="Picture 10" descr="An old airplane on the ground&#10;&#10;Description automatically generated with medium confidence">
            <a:extLst>
              <a:ext uri="{FF2B5EF4-FFF2-40B4-BE49-F238E27FC236}">
                <a16:creationId xmlns:a16="http://schemas.microsoft.com/office/drawing/2014/main" id="{E75C7A82-3370-4614-82CA-0C889785F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1207" r="13412" b="-1207"/>
          <a:stretch/>
        </p:blipFill>
        <p:spPr>
          <a:xfrm>
            <a:off x="4360985" y="114299"/>
            <a:ext cx="12602038" cy="99404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object 19">
            <a:extLst>
              <a:ext uri="{FF2B5EF4-FFF2-40B4-BE49-F238E27FC236}">
                <a16:creationId xmlns:a16="http://schemas.microsoft.com/office/drawing/2014/main" id="{A62AF4D2-5634-4C3E-9612-5D3510B9764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286239" y="9258300"/>
            <a:ext cx="866774" cy="752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4441F-C0BD-43EF-B1C1-61E3A2D0F057}"/>
              </a:ext>
            </a:extLst>
          </p:cNvPr>
          <p:cNvSpPr txBox="1"/>
          <p:nvPr/>
        </p:nvSpPr>
        <p:spPr>
          <a:xfrm>
            <a:off x="10210800" y="5905500"/>
            <a:ext cx="640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LAANC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FAA’s Low Altitude Authorization and Notification Capability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Pilots can obtain airspace authorizations to fly in controlled airspace.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Mobile Applications: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B4UFLY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Aloft</a:t>
            </a:r>
          </a:p>
          <a:p>
            <a:r>
              <a:rPr lang="en-US" sz="2000" dirty="0">
                <a:solidFill>
                  <a:schemeClr val="bg1"/>
                </a:solidFill>
              </a:rPr>
              <a:t>AirMap</a:t>
            </a:r>
          </a:p>
        </p:txBody>
      </p:sp>
    </p:spTree>
    <p:extLst>
      <p:ext uri="{BB962C8B-B14F-4D97-AF65-F5344CB8AC3E}">
        <p14:creationId xmlns:p14="http://schemas.microsoft.com/office/powerpoint/2010/main" val="163899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438400" y="5236"/>
            <a:ext cx="15697200" cy="10277475"/>
            <a:chOff x="2808167" y="5236"/>
            <a:chExt cx="15481935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4347" y="9112015"/>
              <a:ext cx="1095374" cy="9429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003363"/>
            <a:ext cx="1000274" cy="8108651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en-US" sz="6500" spc="60" dirty="0">
                <a:solidFill>
                  <a:srgbClr val="FFFFFF"/>
                </a:solidFill>
                <a:latin typeface="Calibri"/>
                <a:cs typeface="Calibri"/>
              </a:rPr>
              <a:t>Steps</a:t>
            </a:r>
            <a:endParaRPr lang="en-US" sz="6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787103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r>
              <a:rPr lang="en-US" sz="6500" b="1" spc="-70" dirty="0">
                <a:solidFill>
                  <a:srgbClr val="535353"/>
                </a:solidFill>
                <a:latin typeface="Calibri"/>
                <a:cs typeface="Calibri"/>
              </a:rPr>
              <a:t>LAANC Steps – Aloft </a:t>
            </a:r>
            <a:endParaRPr sz="6500" dirty="0">
              <a:latin typeface="Calibri"/>
              <a:cs typeface="Calibri"/>
            </a:endParaRPr>
          </a:p>
        </p:txBody>
      </p: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AF9AA6-1154-411B-B325-6556AC9CF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00" y="2148078"/>
            <a:ext cx="5001200" cy="6576822"/>
          </a:xfrm>
          <a:prstGeom prst="rect">
            <a:avLst/>
          </a:prstGeom>
        </p:spPr>
      </p:pic>
      <p:pic>
        <p:nvPicPr>
          <p:cNvPr id="13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6446A57-32E9-427B-AA1E-68BD27DEE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171700"/>
            <a:ext cx="5020640" cy="6602386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5C9D8401-BAD6-4B44-AC90-332A51D0E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2724" y="2171700"/>
            <a:ext cx="4950476" cy="6600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438400" y="5236"/>
            <a:ext cx="15697200" cy="10277475"/>
            <a:chOff x="2808167" y="5236"/>
            <a:chExt cx="15481935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4347" y="9112015"/>
              <a:ext cx="1095374" cy="9429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003363"/>
            <a:ext cx="1000274" cy="8108651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en-US" sz="6500" spc="60" dirty="0">
                <a:solidFill>
                  <a:srgbClr val="FFFFFF"/>
                </a:solidFill>
                <a:latin typeface="Calibri"/>
                <a:cs typeface="Calibri"/>
              </a:rPr>
              <a:t>Steps - Continued</a:t>
            </a:r>
            <a:endParaRPr lang="en-US" sz="6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787103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r>
              <a:rPr lang="en-US" sz="6500" b="1" spc="-70" dirty="0">
                <a:solidFill>
                  <a:srgbClr val="535353"/>
                </a:solidFill>
                <a:latin typeface="Calibri"/>
                <a:cs typeface="Calibri"/>
              </a:rPr>
              <a:t>LAANC Steps – Aloft </a:t>
            </a:r>
            <a:endParaRPr sz="6500" dirty="0">
              <a:latin typeface="Calibri"/>
              <a:cs typeface="Calibri"/>
            </a:endParaRPr>
          </a:p>
        </p:txBody>
      </p:sp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1EE1036-D21E-4078-A9C3-F452780DC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55" y="2185382"/>
            <a:ext cx="4940215" cy="6586953"/>
          </a:xfrm>
          <a:prstGeom prst="rect">
            <a:avLst/>
          </a:prstGeom>
        </p:spPr>
      </p:pic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2EC0CB09-A7E6-430D-AE83-0EF7A9BA5C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09" y="2185382"/>
            <a:ext cx="4940215" cy="6586953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82B1839A-53B7-4EF9-8247-2030EFAAD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063" y="2185382"/>
            <a:ext cx="4940215" cy="658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0"/>
            <a:ext cx="18307050" cy="10287596"/>
            <a:chOff x="0" y="0"/>
            <a:chExt cx="18307050" cy="1028759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79629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7505700"/>
              <a:ext cx="18307050" cy="2781896"/>
            </a:xfrm>
            <a:custGeom>
              <a:avLst/>
              <a:gdLst/>
              <a:ahLst/>
              <a:cxnLst/>
              <a:rect l="l" t="t" r="r" b="b"/>
              <a:pathLst>
                <a:path w="18288000" h="3613150">
                  <a:moveTo>
                    <a:pt x="18287988" y="589572"/>
                  </a:moveTo>
                  <a:lnTo>
                    <a:pt x="2093264" y="589572"/>
                  </a:lnTo>
                  <a:lnTo>
                    <a:pt x="1613027" y="0"/>
                  </a:lnTo>
                  <a:lnTo>
                    <a:pt x="1132776" y="589572"/>
                  </a:lnTo>
                  <a:lnTo>
                    <a:pt x="0" y="589572"/>
                  </a:lnTo>
                  <a:lnTo>
                    <a:pt x="0" y="3612553"/>
                  </a:lnTo>
                  <a:lnTo>
                    <a:pt x="18287988" y="3612553"/>
                  </a:lnTo>
                  <a:lnTo>
                    <a:pt x="18287988" y="589572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8484480"/>
            <a:ext cx="12356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FFFFFF"/>
                </a:solidFill>
                <a:cs typeface="Lucida Sans Unicode"/>
              </a:rPr>
              <a:t>LAANC Confirmation – Aloft</a:t>
            </a:r>
            <a:endParaRPr sz="3000" dirty="0"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6500" y="8973431"/>
            <a:ext cx="1219199" cy="105727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EB1C80D-62E7-404D-93D3-99634554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6F8C5A5-A66D-4B75-A340-765DD4EFB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1851"/>
            <a:ext cx="3581400" cy="7751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58B64-F9DB-4CF3-9D09-B0B3B64B7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970" y="211851"/>
            <a:ext cx="6339881" cy="7751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87D8C4-4CEE-4386-9504-06352D26F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8651" y="211851"/>
            <a:ext cx="5611718" cy="775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0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PREFLIGHT PLANNING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370" y="2329959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pic>
        <p:nvPicPr>
          <p:cNvPr id="13" name="object 19">
            <a:extLst>
              <a:ext uri="{FF2B5EF4-FFF2-40B4-BE49-F238E27FC236}">
                <a16:creationId xmlns:a16="http://schemas.microsoft.com/office/drawing/2014/main" id="{A62AF4D2-5634-4C3E-9612-5D3510B976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86239" y="9258300"/>
            <a:ext cx="866774" cy="7524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04441F-C0BD-43EF-B1C1-61E3A2D0F057}"/>
              </a:ext>
            </a:extLst>
          </p:cNvPr>
          <p:cNvSpPr txBox="1"/>
          <p:nvPr/>
        </p:nvSpPr>
        <p:spPr>
          <a:xfrm>
            <a:off x="10210800" y="5905500"/>
            <a:ext cx="640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LAANC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FAA’s Low Altitude Authorization and Notification Capability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Pilots can obtain airspace authorizations to fly in controlled airspace.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Mobile Applications: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B4UFLY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Aloft</a:t>
            </a:r>
          </a:p>
          <a:p>
            <a:r>
              <a:rPr lang="en-US" sz="2000" dirty="0">
                <a:solidFill>
                  <a:schemeClr val="bg1"/>
                </a:solidFill>
              </a:rPr>
              <a:t>AirMap</a:t>
            </a:r>
          </a:p>
        </p:txBody>
      </p:sp>
      <p:pic>
        <p:nvPicPr>
          <p:cNvPr id="12" name="Picture 11" descr="A couple of men standing next to a red truck&#10;&#10;Description automatically generated with low confidence">
            <a:extLst>
              <a:ext uri="{FF2B5EF4-FFF2-40B4-BE49-F238E27FC236}">
                <a16:creationId xmlns:a16="http://schemas.microsoft.com/office/drawing/2014/main" id="{D177FDF4-476E-467B-9D32-EFA9D2697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28" y="4289"/>
            <a:ext cx="15430500" cy="10287000"/>
          </a:xfrm>
          <a:prstGeom prst="rect">
            <a:avLst/>
          </a:prstGeom>
        </p:spPr>
      </p:pic>
      <p:pic>
        <p:nvPicPr>
          <p:cNvPr id="14" name="object 19">
            <a:extLst>
              <a:ext uri="{FF2B5EF4-FFF2-40B4-BE49-F238E27FC236}">
                <a16:creationId xmlns:a16="http://schemas.microsoft.com/office/drawing/2014/main" id="{AED3D468-8AC6-4C2A-AA01-5B823DA9CB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38639" y="9410700"/>
            <a:ext cx="866774" cy="7524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5CB87F-E13D-42BC-A183-B1FF5CB4C95C}"/>
              </a:ext>
            </a:extLst>
          </p:cNvPr>
          <p:cNvSpPr txBox="1"/>
          <p:nvPr/>
        </p:nvSpPr>
        <p:spPr>
          <a:xfrm>
            <a:off x="3429000" y="342900"/>
            <a:ext cx="58674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UAS Pre-flight Checklist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Remote Pilot Certificate (current)</a:t>
            </a:r>
          </a:p>
          <a:p>
            <a:r>
              <a:rPr lang="en-US" sz="3200" dirty="0">
                <a:solidFill>
                  <a:schemeClr val="bg1"/>
                </a:solidFill>
              </a:rPr>
              <a:t>UAS Registered (current)</a:t>
            </a:r>
          </a:p>
          <a:p>
            <a:r>
              <a:rPr lang="en-US" sz="3200" dirty="0">
                <a:solidFill>
                  <a:schemeClr val="bg1"/>
                </a:solidFill>
              </a:rPr>
              <a:t>Updated Firmware/Apps</a:t>
            </a:r>
          </a:p>
          <a:p>
            <a:r>
              <a:rPr lang="en-US" sz="3200" dirty="0">
                <a:solidFill>
                  <a:schemeClr val="bg1"/>
                </a:solidFill>
              </a:rPr>
              <a:t>Batteries Charged</a:t>
            </a:r>
          </a:p>
          <a:p>
            <a:r>
              <a:rPr lang="en-US" sz="3200" dirty="0">
                <a:solidFill>
                  <a:schemeClr val="bg1"/>
                </a:solidFill>
              </a:rPr>
              <a:t>Weather Conditions</a:t>
            </a:r>
          </a:p>
          <a:p>
            <a:r>
              <a:rPr lang="en-US" sz="3200" dirty="0">
                <a:solidFill>
                  <a:schemeClr val="bg1"/>
                </a:solidFill>
              </a:rPr>
              <a:t>NOTAMs/TFRs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Airspace Authorization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Site Plan/Flight Plan</a:t>
            </a:r>
          </a:p>
          <a:p>
            <a:r>
              <a:rPr lang="en-US" sz="3200" dirty="0">
                <a:solidFill>
                  <a:schemeClr val="bg1"/>
                </a:solidFill>
              </a:rPr>
              <a:t>Part 107 Compliance</a:t>
            </a:r>
          </a:p>
          <a:p>
            <a:r>
              <a:rPr lang="en-US" sz="3200" dirty="0">
                <a:solidFill>
                  <a:schemeClr val="bg1"/>
                </a:solidFill>
              </a:rPr>
              <a:t>Inspect Aircraft/Control Links</a:t>
            </a:r>
          </a:p>
        </p:txBody>
      </p:sp>
    </p:spTree>
    <p:extLst>
      <p:ext uri="{BB962C8B-B14F-4D97-AF65-F5344CB8AC3E}">
        <p14:creationId xmlns:p14="http://schemas.microsoft.com/office/powerpoint/2010/main" val="32070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INSURANCE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370" y="2329959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4441F-C0BD-43EF-B1C1-61E3A2D0F057}"/>
              </a:ext>
            </a:extLst>
          </p:cNvPr>
          <p:cNvSpPr txBox="1"/>
          <p:nvPr/>
        </p:nvSpPr>
        <p:spPr>
          <a:xfrm>
            <a:off x="10210800" y="5905500"/>
            <a:ext cx="640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LAANC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FAA’s Low Altitude Authorization and Notification Capability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Pilots can obtain airspace authorizations to fly in controlled airspace.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Mobile Applications: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B4UFLY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Aloft</a:t>
            </a:r>
          </a:p>
          <a:p>
            <a:r>
              <a:rPr lang="en-US" sz="2000" dirty="0">
                <a:solidFill>
                  <a:schemeClr val="bg1"/>
                </a:solidFill>
              </a:rPr>
              <a:t>AirMap</a:t>
            </a: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77FB3178-873A-47B5-AE49-FE3676CD5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307" y="109538"/>
            <a:ext cx="7772400" cy="1005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CAE09A82-D43B-49A8-A8DF-ED090F751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109538"/>
            <a:ext cx="7432477" cy="10058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object 19">
            <a:extLst>
              <a:ext uri="{FF2B5EF4-FFF2-40B4-BE49-F238E27FC236}">
                <a16:creationId xmlns:a16="http://schemas.microsoft.com/office/drawing/2014/main" id="{678CD083-4143-4A49-AE79-11B1A32135B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438639" y="9410700"/>
            <a:ext cx="866774" cy="7524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F91F4E-8F5B-46DD-A8D1-067B482375B6}"/>
              </a:ext>
            </a:extLst>
          </p:cNvPr>
          <p:cNvSpPr txBox="1"/>
          <p:nvPr/>
        </p:nvSpPr>
        <p:spPr>
          <a:xfrm>
            <a:off x="4114800" y="7962900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SDDOT has a blanket insurance policy for the UAS’s that is associated with the manned aircraft policy.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>
                <a:solidFill>
                  <a:schemeClr val="accent2"/>
                </a:solidFill>
              </a:rPr>
              <a:t>Each pilot and aircraft is insured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23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UAS IS A TOOL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370" y="2329959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4441F-C0BD-43EF-B1C1-61E3A2D0F057}"/>
              </a:ext>
            </a:extLst>
          </p:cNvPr>
          <p:cNvSpPr txBox="1"/>
          <p:nvPr/>
        </p:nvSpPr>
        <p:spPr>
          <a:xfrm>
            <a:off x="10210800" y="5905500"/>
            <a:ext cx="640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LAANC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FAA’s Low Altitude Authorization and Notification Capability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Pilots can obtain airspace authorizations to fly in controlled airspace.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Mobile Applications: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B4UFLY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Aloft</a:t>
            </a:r>
          </a:p>
          <a:p>
            <a:r>
              <a:rPr lang="en-US" sz="2000" dirty="0">
                <a:solidFill>
                  <a:schemeClr val="bg1"/>
                </a:solidFill>
              </a:rPr>
              <a:t>AirMap</a:t>
            </a:r>
          </a:p>
        </p:txBody>
      </p:sp>
      <p:pic>
        <p:nvPicPr>
          <p:cNvPr id="18" name="object 19">
            <a:extLst>
              <a:ext uri="{FF2B5EF4-FFF2-40B4-BE49-F238E27FC236}">
                <a16:creationId xmlns:a16="http://schemas.microsoft.com/office/drawing/2014/main" id="{678CD083-4143-4A49-AE79-11B1A32135B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38639" y="9410700"/>
            <a:ext cx="866774" cy="752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2AEA57-0A64-4D01-8D04-E3E9AE142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28" y="5603"/>
            <a:ext cx="15430500" cy="10287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F91F4E-8F5B-46DD-A8D1-067B482375B6}"/>
              </a:ext>
            </a:extLst>
          </p:cNvPr>
          <p:cNvSpPr txBox="1"/>
          <p:nvPr/>
        </p:nvSpPr>
        <p:spPr>
          <a:xfrm>
            <a:off x="3628065" y="1214935"/>
            <a:ext cx="6324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UAS IS JUST ANOTHER TOOL IN THE TOOLBOX LIKE A HAMMER BUT WITH REGULATIONS AND TRAINING.</a:t>
            </a:r>
          </a:p>
          <a:p>
            <a:endParaRPr lang="en-US" sz="4800" b="1" dirty="0">
              <a:solidFill>
                <a:schemeClr val="bg1"/>
              </a:solidFill>
            </a:endParaRPr>
          </a:p>
          <a:p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1541851"/>
            <a:ext cx="6511925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600" spc="-320" dirty="0">
                <a:solidFill>
                  <a:srgbClr val="FFFFFF"/>
                </a:solidFill>
              </a:rPr>
              <a:t>Bridge Inspection Overview</a:t>
            </a:r>
            <a:endParaRPr sz="6600" spc="-245" dirty="0">
              <a:solidFill>
                <a:srgbClr val="FFFFFF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8287999" cy="10287596"/>
            <a:chOff x="0" y="0"/>
            <a:chExt cx="18287999" cy="10287596"/>
          </a:xfrm>
        </p:grpSpPr>
        <p:sp>
          <p:nvSpPr>
            <p:cNvPr id="5" name="object 5"/>
            <p:cNvSpPr/>
            <p:nvPr/>
          </p:nvSpPr>
          <p:spPr>
            <a:xfrm>
              <a:off x="0" y="4164291"/>
              <a:ext cx="12282170" cy="6123305"/>
            </a:xfrm>
            <a:custGeom>
              <a:avLst/>
              <a:gdLst/>
              <a:ahLst/>
              <a:cxnLst/>
              <a:rect l="l" t="t" r="r" b="b"/>
              <a:pathLst>
                <a:path w="12282170" h="6123305">
                  <a:moveTo>
                    <a:pt x="0" y="6122708"/>
                  </a:moveTo>
                  <a:lnTo>
                    <a:pt x="0" y="0"/>
                  </a:lnTo>
                  <a:lnTo>
                    <a:pt x="12281605" y="0"/>
                  </a:lnTo>
                  <a:lnTo>
                    <a:pt x="12281605" y="6122708"/>
                  </a:lnTo>
                  <a:lnTo>
                    <a:pt x="0" y="6122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444287" y="4069198"/>
              <a:ext cx="1169035" cy="717550"/>
            </a:xfrm>
            <a:custGeom>
              <a:avLst/>
              <a:gdLst/>
              <a:ahLst/>
              <a:cxnLst/>
              <a:rect l="l" t="t" r="r" b="b"/>
              <a:pathLst>
                <a:path w="1169035" h="717550">
                  <a:moveTo>
                    <a:pt x="0" y="0"/>
                  </a:moveTo>
                  <a:lnTo>
                    <a:pt x="1168674" y="0"/>
                  </a:lnTo>
                  <a:lnTo>
                    <a:pt x="584337" y="717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78935" y="0"/>
              <a:ext cx="6009064" cy="102869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96950" y="5485484"/>
            <a:ext cx="9970135" cy="30085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Bridge inspections are required to be performed every 2 to 4 years for all bridges open to the travelling public.</a:t>
            </a:r>
          </a:p>
          <a:p>
            <a:pPr marL="469900" marR="5080" indent="-457200">
              <a:spcBef>
                <a:spcPts val="3120"/>
              </a:spcBef>
              <a:buFontTx/>
              <a:buChar char="-"/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23 CFR, Chapter I, Subpart G, Part 650</a:t>
            </a:r>
          </a:p>
          <a:p>
            <a:pPr marL="12700" marR="5080"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Very time consuming and labor intensive with lane closures and heavy equipment.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780" y="9072291"/>
            <a:ext cx="1095374" cy="942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743440" cy="10282555"/>
            <a:chOff x="0" y="0"/>
            <a:chExt cx="9743440" cy="10282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164936" cy="102822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28687" y="1028712"/>
              <a:ext cx="8714740" cy="8229600"/>
            </a:xfrm>
            <a:custGeom>
              <a:avLst/>
              <a:gdLst/>
              <a:ahLst/>
              <a:cxnLst/>
              <a:rect l="l" t="t" r="r" b="b"/>
              <a:pathLst>
                <a:path w="8714740" h="8229600">
                  <a:moveTo>
                    <a:pt x="8714422" y="4114825"/>
                  </a:moveTo>
                  <a:lnTo>
                    <a:pt x="8096250" y="3611295"/>
                  </a:lnTo>
                  <a:lnTo>
                    <a:pt x="8096250" y="0"/>
                  </a:lnTo>
                  <a:lnTo>
                    <a:pt x="0" y="0"/>
                  </a:lnTo>
                  <a:lnTo>
                    <a:pt x="0" y="8229600"/>
                  </a:lnTo>
                  <a:lnTo>
                    <a:pt x="8096250" y="8229600"/>
                  </a:lnTo>
                  <a:lnTo>
                    <a:pt x="8096250" y="4618367"/>
                  </a:lnTo>
                  <a:lnTo>
                    <a:pt x="8714422" y="4114825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50633" y="9128302"/>
            <a:ext cx="1095374" cy="94297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9804" y="2668361"/>
            <a:ext cx="44113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50490" algn="l"/>
              </a:tabLst>
            </a:pPr>
            <a:r>
              <a:rPr sz="3600" spc="20" dirty="0">
                <a:solidFill>
                  <a:srgbClr val="535353"/>
                </a:solidFill>
              </a:rPr>
              <a:t>D</a:t>
            </a:r>
            <a:r>
              <a:rPr sz="3600" spc="400" dirty="0">
                <a:solidFill>
                  <a:srgbClr val="535353"/>
                </a:solidFill>
              </a:rPr>
              <a:t>I</a:t>
            </a:r>
            <a:r>
              <a:rPr sz="3600" spc="70" dirty="0">
                <a:solidFill>
                  <a:srgbClr val="535353"/>
                </a:solidFill>
              </a:rPr>
              <a:t>S</a:t>
            </a:r>
            <a:r>
              <a:rPr sz="3600" spc="45" dirty="0">
                <a:solidFill>
                  <a:srgbClr val="535353"/>
                </a:solidFill>
              </a:rPr>
              <a:t>C</a:t>
            </a:r>
            <a:r>
              <a:rPr sz="3600" spc="-45" dirty="0">
                <a:solidFill>
                  <a:srgbClr val="535353"/>
                </a:solidFill>
              </a:rPr>
              <a:t>U</a:t>
            </a:r>
            <a:r>
              <a:rPr sz="3600" spc="70" dirty="0">
                <a:solidFill>
                  <a:srgbClr val="535353"/>
                </a:solidFill>
              </a:rPr>
              <a:t>SS</a:t>
            </a:r>
            <a:r>
              <a:rPr sz="3600" spc="400" dirty="0">
                <a:solidFill>
                  <a:srgbClr val="535353"/>
                </a:solidFill>
              </a:rPr>
              <a:t>I</a:t>
            </a:r>
            <a:r>
              <a:rPr sz="3600" spc="-10" dirty="0">
                <a:solidFill>
                  <a:srgbClr val="535353"/>
                </a:solidFill>
              </a:rPr>
              <a:t>O</a:t>
            </a:r>
            <a:r>
              <a:rPr sz="3600" spc="-120" dirty="0">
                <a:solidFill>
                  <a:srgbClr val="535353"/>
                </a:solidFill>
              </a:rPr>
              <a:t>N</a:t>
            </a:r>
            <a:r>
              <a:rPr sz="3600" dirty="0">
                <a:solidFill>
                  <a:srgbClr val="535353"/>
                </a:solidFill>
              </a:rPr>
              <a:t>	</a:t>
            </a:r>
            <a:r>
              <a:rPr sz="3600" spc="-10" dirty="0">
                <a:solidFill>
                  <a:srgbClr val="535353"/>
                </a:solidFill>
              </a:rPr>
              <a:t>O</a:t>
            </a:r>
            <a:r>
              <a:rPr sz="3600" spc="-45" dirty="0">
                <a:solidFill>
                  <a:srgbClr val="535353"/>
                </a:solidFill>
              </a:rPr>
              <a:t>U</a:t>
            </a:r>
            <a:r>
              <a:rPr sz="3600" spc="55" dirty="0">
                <a:solidFill>
                  <a:srgbClr val="535353"/>
                </a:solidFill>
              </a:rPr>
              <a:t>T</a:t>
            </a:r>
            <a:r>
              <a:rPr sz="3600" spc="204" dirty="0">
                <a:solidFill>
                  <a:srgbClr val="535353"/>
                </a:solidFill>
              </a:rPr>
              <a:t>L</a:t>
            </a:r>
            <a:r>
              <a:rPr sz="3600" spc="400" dirty="0">
                <a:solidFill>
                  <a:srgbClr val="535353"/>
                </a:solidFill>
              </a:rPr>
              <a:t>I</a:t>
            </a:r>
            <a:r>
              <a:rPr sz="3600" spc="165" dirty="0">
                <a:solidFill>
                  <a:srgbClr val="535353"/>
                </a:solidFill>
              </a:rPr>
              <a:t>N</a:t>
            </a:r>
            <a:r>
              <a:rPr sz="3600" spc="-225" dirty="0">
                <a:solidFill>
                  <a:srgbClr val="535353"/>
                </a:solidFill>
              </a:rPr>
              <a:t>E</a:t>
            </a:r>
            <a:endParaRPr sz="3600" dirty="0"/>
          </a:p>
        </p:txBody>
      </p:sp>
      <p:sp>
        <p:nvSpPr>
          <p:cNvPr id="8" name="object 8"/>
          <p:cNvSpPr txBox="1"/>
          <p:nvPr/>
        </p:nvSpPr>
        <p:spPr>
          <a:xfrm>
            <a:off x="10719804" y="3609235"/>
            <a:ext cx="5053596" cy="2014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37211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600" spc="-150" dirty="0">
                <a:solidFill>
                  <a:srgbClr val="535353"/>
                </a:solidFill>
                <a:cs typeface="Lucida Sans Unicode"/>
              </a:rPr>
              <a:t>A</a:t>
            </a:r>
            <a:r>
              <a:rPr sz="2600" spc="-100" dirty="0">
                <a:solidFill>
                  <a:srgbClr val="535353"/>
                </a:solidFill>
                <a:cs typeface="Lucida Sans Unicode"/>
              </a:rPr>
              <a:t> </a:t>
            </a:r>
            <a:r>
              <a:rPr sz="2600" spc="210" dirty="0">
                <a:solidFill>
                  <a:srgbClr val="535353"/>
                </a:solidFill>
                <a:cs typeface="Lucida Sans Unicode"/>
              </a:rPr>
              <a:t>B</a:t>
            </a:r>
            <a:r>
              <a:rPr sz="2600" spc="20" dirty="0">
                <a:solidFill>
                  <a:srgbClr val="535353"/>
                </a:solidFill>
                <a:cs typeface="Lucida Sans Unicode"/>
              </a:rPr>
              <a:t>r</a:t>
            </a:r>
            <a:r>
              <a:rPr sz="2600" spc="-70" dirty="0">
                <a:solidFill>
                  <a:srgbClr val="535353"/>
                </a:solidFill>
                <a:cs typeface="Lucida Sans Unicode"/>
              </a:rPr>
              <a:t>i</a:t>
            </a:r>
            <a:r>
              <a:rPr sz="2600" spc="35" dirty="0">
                <a:solidFill>
                  <a:srgbClr val="535353"/>
                </a:solidFill>
                <a:cs typeface="Lucida Sans Unicode"/>
              </a:rPr>
              <a:t>e</a:t>
            </a:r>
            <a:r>
              <a:rPr sz="2600" spc="-75" dirty="0">
                <a:solidFill>
                  <a:srgbClr val="535353"/>
                </a:solidFill>
                <a:cs typeface="Lucida Sans Unicode"/>
              </a:rPr>
              <a:t>f</a:t>
            </a:r>
            <a:r>
              <a:rPr sz="2600" spc="-100" dirty="0">
                <a:solidFill>
                  <a:srgbClr val="535353"/>
                </a:solidFill>
                <a:cs typeface="Lucida Sans Unicode"/>
              </a:rPr>
              <a:t> </a:t>
            </a:r>
            <a:r>
              <a:rPr sz="2600" spc="210" dirty="0">
                <a:solidFill>
                  <a:srgbClr val="535353"/>
                </a:solidFill>
                <a:cs typeface="Lucida Sans Unicode"/>
              </a:rPr>
              <a:t>B</a:t>
            </a:r>
            <a:r>
              <a:rPr sz="2600" spc="35" dirty="0">
                <a:solidFill>
                  <a:srgbClr val="535353"/>
                </a:solidFill>
                <a:cs typeface="Lucida Sans Unicode"/>
              </a:rPr>
              <a:t>a</a:t>
            </a:r>
            <a:r>
              <a:rPr sz="2600" spc="-70" dirty="0">
                <a:solidFill>
                  <a:srgbClr val="535353"/>
                </a:solidFill>
                <a:cs typeface="Lucida Sans Unicode"/>
              </a:rPr>
              <a:t>c</a:t>
            </a:r>
            <a:r>
              <a:rPr sz="2600" spc="-130" dirty="0">
                <a:solidFill>
                  <a:srgbClr val="535353"/>
                </a:solidFill>
                <a:cs typeface="Lucida Sans Unicode"/>
              </a:rPr>
              <a:t>k</a:t>
            </a:r>
            <a:r>
              <a:rPr sz="2600" spc="-175" dirty="0">
                <a:solidFill>
                  <a:srgbClr val="535353"/>
                </a:solidFill>
                <a:cs typeface="Lucida Sans Unicode"/>
              </a:rPr>
              <a:t>g</a:t>
            </a:r>
            <a:r>
              <a:rPr sz="2600" spc="20" dirty="0">
                <a:solidFill>
                  <a:srgbClr val="535353"/>
                </a:solidFill>
                <a:cs typeface="Lucida Sans Unicode"/>
              </a:rPr>
              <a:t>r</a:t>
            </a:r>
            <a:r>
              <a:rPr sz="2600" spc="-5" dirty="0">
                <a:solidFill>
                  <a:srgbClr val="535353"/>
                </a:solidFill>
                <a:cs typeface="Lucida Sans Unicode"/>
              </a:rPr>
              <a:t>o</a:t>
            </a:r>
            <a:r>
              <a:rPr sz="2600" spc="5" dirty="0">
                <a:solidFill>
                  <a:srgbClr val="535353"/>
                </a:solidFill>
                <a:cs typeface="Lucida Sans Unicode"/>
              </a:rPr>
              <a:t>un</a:t>
            </a:r>
            <a:r>
              <a:rPr sz="2600" spc="-30" dirty="0">
                <a:solidFill>
                  <a:srgbClr val="535353"/>
                </a:solidFill>
                <a:cs typeface="Lucida Sans Unicode"/>
              </a:rPr>
              <a:t>d</a:t>
            </a:r>
            <a:r>
              <a:rPr lang="en-US" sz="2600" spc="-30" dirty="0">
                <a:solidFill>
                  <a:srgbClr val="535353"/>
                </a:solidFill>
                <a:cs typeface="Lucida Sans Unicode"/>
              </a:rPr>
              <a:t>/Overview</a:t>
            </a:r>
          </a:p>
          <a:p>
            <a:pPr marL="469900" marR="37211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spc="-30" dirty="0">
                <a:solidFill>
                  <a:srgbClr val="535353"/>
                </a:solidFill>
                <a:cs typeface="Lucida Sans Unicode"/>
              </a:rPr>
              <a:t>Bridge Inspection Overview</a:t>
            </a:r>
          </a:p>
          <a:p>
            <a:pPr marL="469900" marR="37211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spc="-30" dirty="0">
                <a:solidFill>
                  <a:srgbClr val="535353"/>
                </a:solidFill>
                <a:cs typeface="Lucida Sans Unicode"/>
              </a:rPr>
              <a:t>Survey Overview</a:t>
            </a:r>
          </a:p>
          <a:p>
            <a:pPr marL="469900" marR="37211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sz="2600" dirty="0">
              <a:cs typeface="Lucida Sans Unicode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9F50C80F-F89A-4449-873F-786C69AEBE84}"/>
              </a:ext>
            </a:extLst>
          </p:cNvPr>
          <p:cNvSpPr txBox="1">
            <a:spLocks/>
          </p:cNvSpPr>
          <p:nvPr/>
        </p:nvSpPr>
        <p:spPr>
          <a:xfrm>
            <a:off x="1789897" y="2955381"/>
            <a:ext cx="6511925" cy="5065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6500" b="1" i="0">
                <a:solidFill>
                  <a:srgbClr val="741112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kern="0" spc="-320" dirty="0">
                <a:solidFill>
                  <a:srgbClr val="FFFFFF"/>
                </a:solidFill>
              </a:rPr>
              <a:t>Today’s Presentation</a:t>
            </a:r>
          </a:p>
          <a:p>
            <a:pPr marL="12700">
              <a:spcBef>
                <a:spcPts val="100"/>
              </a:spcBef>
            </a:pPr>
            <a:r>
              <a:rPr lang="en-US" kern="0" spc="-320" dirty="0">
                <a:solidFill>
                  <a:srgbClr val="FFFFFF"/>
                </a:solidFill>
              </a:rPr>
              <a:t>			By:</a:t>
            </a:r>
          </a:p>
          <a:p>
            <a:pPr marL="12700">
              <a:spcBef>
                <a:spcPts val="100"/>
              </a:spcBef>
            </a:pPr>
            <a:r>
              <a:rPr lang="en-US" kern="0" spc="-320" dirty="0">
                <a:solidFill>
                  <a:srgbClr val="FFFFFF"/>
                </a:solidFill>
              </a:rPr>
              <a:t>		Larry Dean</a:t>
            </a:r>
          </a:p>
          <a:p>
            <a:pPr marL="12700">
              <a:spcBef>
                <a:spcPts val="100"/>
              </a:spcBef>
            </a:pPr>
            <a:r>
              <a:rPr lang="en-US" kern="0" spc="-320" dirty="0">
                <a:solidFill>
                  <a:srgbClr val="FFFFFF"/>
                </a:solidFill>
              </a:rPr>
              <a:t>		Josh Olson</a:t>
            </a:r>
          </a:p>
          <a:p>
            <a:pPr marL="12700">
              <a:spcBef>
                <a:spcPts val="100"/>
              </a:spcBef>
            </a:pPr>
            <a:r>
              <a:rPr lang="en-US" kern="0" spc="-320" dirty="0">
                <a:solidFill>
                  <a:srgbClr val="FFFFFF"/>
                </a:solidFill>
              </a:rPr>
              <a:t>		Jon Nelson</a:t>
            </a:r>
            <a:endParaRPr lang="en-US" kern="0" spc="-245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6065" y="0"/>
            <a:ext cx="15481570" cy="10277475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34347" y="9112015"/>
              <a:ext cx="1095374" cy="9429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003363"/>
            <a:ext cx="1000274" cy="8108651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en-US" sz="6500" spc="60" dirty="0">
                <a:solidFill>
                  <a:srgbClr val="FFFFFF"/>
                </a:solidFill>
                <a:latin typeface="Calibri"/>
                <a:cs typeface="Calibri"/>
              </a:rPr>
              <a:t>BRIDGE</a:t>
            </a:r>
            <a:r>
              <a:rPr sz="65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6500" spc="60" dirty="0">
                <a:solidFill>
                  <a:srgbClr val="FFFFFF"/>
                </a:solidFill>
                <a:latin typeface="Calibri"/>
                <a:cs typeface="Calibri"/>
              </a:rPr>
              <a:t>INSPECTION</a:t>
            </a:r>
            <a:endParaRPr sz="6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10157030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r>
              <a:rPr lang="en-US" sz="6500" b="1" spc="-70" dirty="0">
                <a:solidFill>
                  <a:srgbClr val="535353"/>
                </a:solidFill>
                <a:latin typeface="Calibri"/>
                <a:cs typeface="Calibri"/>
              </a:rPr>
              <a:t>Current Practice</a:t>
            </a:r>
            <a:endParaRPr sz="6500" dirty="0">
              <a:latin typeface="Calibri"/>
              <a:cs typeface="Calibri"/>
            </a:endParaRPr>
          </a:p>
        </p:txBody>
      </p:sp>
      <p:pic>
        <p:nvPicPr>
          <p:cNvPr id="11" name="Picture 10" descr="A yellow truck on a road&#10;&#10;Description automatically generated with low confidence">
            <a:extLst>
              <a:ext uri="{FF2B5EF4-FFF2-40B4-BE49-F238E27FC236}">
                <a16:creationId xmlns:a16="http://schemas.microsoft.com/office/drawing/2014/main" id="{D363B297-E12B-40DC-B892-873FD3C97C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7680" r="17461" b="7011"/>
          <a:stretch/>
        </p:blipFill>
        <p:spPr>
          <a:xfrm rot="5400000">
            <a:off x="3971355" y="2198226"/>
            <a:ext cx="7030808" cy="6667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CC4022-A084-4C89-B373-E133B12601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2" t="38096" r="23827" b="7778"/>
          <a:stretch/>
        </p:blipFill>
        <p:spPr>
          <a:xfrm>
            <a:off x="11352625" y="926947"/>
            <a:ext cx="6737101" cy="3743374"/>
          </a:xfrm>
          <a:prstGeom prst="rect">
            <a:avLst/>
          </a:prstGeom>
        </p:spPr>
      </p:pic>
      <p:pic>
        <p:nvPicPr>
          <p:cNvPr id="15" name="Picture 14" descr="A picture containing outdoor, grass, yellow, power shovel&#10;&#10;Description automatically generated">
            <a:extLst>
              <a:ext uri="{FF2B5EF4-FFF2-40B4-BE49-F238E27FC236}">
                <a16:creationId xmlns:a16="http://schemas.microsoft.com/office/drawing/2014/main" id="{20AC71A5-CB78-48FD-8E16-55BBA4F78D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625" y="5124161"/>
            <a:ext cx="6706775" cy="37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2969" y="3025390"/>
            <a:ext cx="2064668" cy="5405666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sz="6500" b="1" spc="-380" dirty="0">
                <a:solidFill>
                  <a:srgbClr val="2E6A8C"/>
                </a:solidFill>
                <a:latin typeface="Calibri"/>
                <a:cs typeface="Calibri"/>
              </a:rPr>
              <a:t>GOALS</a:t>
            </a:r>
            <a:r>
              <a:rPr lang="en-US" sz="6500" b="1" spc="-380" dirty="0">
                <a:solidFill>
                  <a:srgbClr val="2E6A8C"/>
                </a:solidFill>
                <a:latin typeface="Calibri"/>
                <a:cs typeface="Calibri"/>
              </a:rPr>
              <a:t> FOR</a:t>
            </a:r>
          </a:p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500" b="1" spc="-380" dirty="0">
                <a:solidFill>
                  <a:srgbClr val="2E6A8C"/>
                </a:solidFill>
                <a:latin typeface="Calibri"/>
                <a:cs typeface="Calibri"/>
              </a:rPr>
              <a:t>BRIDGE UAS</a:t>
            </a:r>
            <a:endParaRPr sz="65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79454" y="0"/>
            <a:ext cx="11314430" cy="10287000"/>
            <a:chOff x="4279454" y="0"/>
            <a:chExt cx="11314430" cy="10287000"/>
          </a:xfrm>
        </p:grpSpPr>
        <p:sp>
          <p:nvSpPr>
            <p:cNvPr id="4" name="object 4"/>
            <p:cNvSpPr/>
            <p:nvPr/>
          </p:nvSpPr>
          <p:spPr>
            <a:xfrm>
              <a:off x="4420488" y="0"/>
              <a:ext cx="11172825" cy="10287000"/>
            </a:xfrm>
            <a:custGeom>
              <a:avLst/>
              <a:gdLst/>
              <a:ahLst/>
              <a:cxnLst/>
              <a:rect l="l" t="t" r="r" b="b"/>
              <a:pathLst>
                <a:path w="11172825" h="10287000">
                  <a:moveTo>
                    <a:pt x="11172824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1172824" y="0"/>
                  </a:lnTo>
                  <a:lnTo>
                    <a:pt x="11172824" y="10286999"/>
                  </a:lnTo>
                  <a:close/>
                </a:path>
              </a:pathLst>
            </a:custGeom>
            <a:solidFill>
              <a:srgbClr val="7411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4279454" y="4559188"/>
              <a:ext cx="717550" cy="1169035"/>
            </a:xfrm>
            <a:custGeom>
              <a:avLst/>
              <a:gdLst/>
              <a:ahLst/>
              <a:cxnLst/>
              <a:rect l="l" t="t" r="r" b="b"/>
              <a:pathLst>
                <a:path w="717550" h="1169035">
                  <a:moveTo>
                    <a:pt x="0" y="1168674"/>
                  </a:moveTo>
                  <a:lnTo>
                    <a:pt x="0" y="0"/>
                  </a:lnTo>
                  <a:lnTo>
                    <a:pt x="717369" y="584337"/>
                  </a:lnTo>
                  <a:lnTo>
                    <a:pt x="0" y="116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5574074" y="0"/>
            <a:ext cx="2713990" cy="10287000"/>
            <a:chOff x="15574074" y="0"/>
            <a:chExt cx="2713990" cy="10287000"/>
          </a:xfrm>
        </p:grpSpPr>
        <p:sp>
          <p:nvSpPr>
            <p:cNvPr id="9" name="object 9"/>
            <p:cNvSpPr/>
            <p:nvPr/>
          </p:nvSpPr>
          <p:spPr>
            <a:xfrm>
              <a:off x="15574074" y="0"/>
              <a:ext cx="2713990" cy="10287000"/>
            </a:xfrm>
            <a:custGeom>
              <a:avLst/>
              <a:gdLst/>
              <a:ahLst/>
              <a:cxnLst/>
              <a:rect l="l" t="t" r="r" b="b"/>
              <a:pathLst>
                <a:path w="2713990" h="10287000">
                  <a:moveTo>
                    <a:pt x="2713925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2713925" y="0"/>
                  </a:lnTo>
                  <a:lnTo>
                    <a:pt x="2713925" y="10286999"/>
                  </a:lnTo>
                  <a:close/>
                </a:path>
              </a:pathLst>
            </a:custGeom>
            <a:solidFill>
              <a:srgbClr val="7411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86111" y="2402704"/>
              <a:ext cx="85725" cy="7884795"/>
            </a:xfrm>
            <a:custGeom>
              <a:avLst/>
              <a:gdLst/>
              <a:ahLst/>
              <a:cxnLst/>
              <a:rect l="l" t="t" r="r" b="b"/>
              <a:pathLst>
                <a:path w="85725" h="7884795">
                  <a:moveTo>
                    <a:pt x="0" y="0"/>
                  </a:moveTo>
                  <a:lnTo>
                    <a:pt x="85724" y="0"/>
                  </a:lnTo>
                  <a:lnTo>
                    <a:pt x="85724" y="7884294"/>
                  </a:lnTo>
                  <a:lnTo>
                    <a:pt x="0" y="7884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42032" y="544050"/>
              <a:ext cx="1885949" cy="16287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389D8BB-1A7A-4CB4-9F4C-6ABC6336CF09}"/>
              </a:ext>
            </a:extLst>
          </p:cNvPr>
          <p:cNvSpPr txBox="1"/>
          <p:nvPr/>
        </p:nvSpPr>
        <p:spPr>
          <a:xfrm>
            <a:off x="4572000" y="3197597"/>
            <a:ext cx="9144000" cy="5957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r>
              <a:rPr lang="en-US" sz="3200" b="1" dirty="0">
                <a:solidFill>
                  <a:schemeClr val="bg1"/>
                </a:solidFill>
              </a:rPr>
              <a:t>Ability to Fly Under the Bridge &amp; Look at the Underside</a:t>
            </a:r>
          </a:p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r>
              <a:rPr lang="en-US" sz="2400" spc="-20" dirty="0">
                <a:solidFill>
                  <a:schemeClr val="bg1"/>
                </a:solidFill>
              </a:rPr>
              <a:t>Typically operate in GPS denied environments</a:t>
            </a:r>
            <a:r>
              <a:rPr lang="en-US" spc="-20" dirty="0">
                <a:solidFill>
                  <a:schemeClr val="bg1"/>
                </a:solidFill>
              </a:rPr>
              <a:t>.</a:t>
            </a:r>
          </a:p>
          <a:p>
            <a:pPr marL="1783080">
              <a:lnSpc>
                <a:spcPct val="100000"/>
              </a:lnSpc>
              <a:spcBef>
                <a:spcPts val="4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 marL="1795780">
              <a:lnSpc>
                <a:spcPct val="100000"/>
              </a:lnSpc>
              <a:spcBef>
                <a:spcPts val="5"/>
              </a:spcBef>
            </a:pPr>
            <a:r>
              <a:rPr lang="en-US" sz="3200" b="1" spc="15" dirty="0">
                <a:solidFill>
                  <a:schemeClr val="bg1"/>
                </a:solidFill>
                <a:latin typeface="Calibri"/>
                <a:cs typeface="Calibri"/>
              </a:rPr>
              <a:t>High MP Camera/4K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95780" marR="5080">
              <a:lnSpc>
                <a:spcPct val="125000"/>
              </a:lnSpc>
              <a:spcBef>
                <a:spcPts val="1855"/>
              </a:spcBef>
            </a:pPr>
            <a:r>
              <a:rPr lang="en-US" sz="2400" dirty="0">
                <a:solidFill>
                  <a:schemeClr val="bg1"/>
                </a:solidFill>
              </a:rPr>
              <a:t>Higher quality photos mean less distortion when zooming in on a picture.  Also, if modelling becomes an option, may get away with less pictures.</a:t>
            </a:r>
            <a:endParaRPr lang="en-US" spc="-20" dirty="0">
              <a:solidFill>
                <a:schemeClr val="bg1"/>
              </a:solidFill>
            </a:endParaRPr>
          </a:p>
          <a:p>
            <a:pPr marL="1783080">
              <a:lnSpc>
                <a:spcPct val="100000"/>
              </a:lnSpc>
              <a:spcBef>
                <a:spcPts val="55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 marL="1795780">
              <a:lnSpc>
                <a:spcPct val="100000"/>
              </a:lnSpc>
            </a:pPr>
            <a:r>
              <a:rPr lang="en-US" sz="3200" b="1" spc="30" dirty="0">
                <a:solidFill>
                  <a:schemeClr val="bg1"/>
                </a:solidFill>
                <a:latin typeface="Calibri"/>
                <a:cs typeface="Calibri"/>
              </a:rPr>
              <a:t>Long Battery Life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95780" marR="5080">
              <a:lnSpc>
                <a:spcPct val="125000"/>
              </a:lnSpc>
              <a:spcBef>
                <a:spcPts val="1860"/>
              </a:spcBef>
            </a:pPr>
            <a:r>
              <a:rPr lang="en-US" sz="2400" spc="-20" dirty="0">
                <a:solidFill>
                  <a:schemeClr val="bg1"/>
                </a:solidFill>
              </a:rPr>
              <a:t>Looking for longer flights and less battery changes.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091B15F-CD68-4AB9-AA4E-3CF62101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45640" cy="10287000"/>
          </a:xfrm>
          <a:custGeom>
            <a:avLst/>
            <a:gdLst/>
            <a:ahLst/>
            <a:cxnLst/>
            <a:rect l="l" t="t" r="r" b="b"/>
            <a:pathLst>
              <a:path w="14645640" h="10287000">
                <a:moveTo>
                  <a:pt x="0" y="10286999"/>
                </a:moveTo>
                <a:lnTo>
                  <a:pt x="14645347" y="10286999"/>
                </a:lnTo>
                <a:lnTo>
                  <a:pt x="1464534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05499" cy="1028176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645347" y="0"/>
            <a:ext cx="3642995" cy="10287000"/>
          </a:xfrm>
          <a:custGeom>
            <a:avLst/>
            <a:gdLst/>
            <a:ahLst/>
            <a:cxnLst/>
            <a:rect l="l" t="t" r="r" b="b"/>
            <a:pathLst>
              <a:path w="3642994" h="10287000">
                <a:moveTo>
                  <a:pt x="3642651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642651" y="0"/>
                </a:lnTo>
                <a:lnTo>
                  <a:pt x="3642651" y="10286999"/>
                </a:lnTo>
                <a:close/>
              </a:path>
            </a:pathLst>
          </a:custGeom>
          <a:solidFill>
            <a:srgbClr val="7411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6123209" y="1016017"/>
            <a:ext cx="923330" cy="7156090"/>
          </a:xfrm>
          <a:prstGeom prst="rect">
            <a:avLst/>
          </a:prstGeom>
        </p:spPr>
        <p:txBody>
          <a:bodyPr vert="vert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en-US" sz="6000" b="1" spc="-225" dirty="0">
                <a:solidFill>
                  <a:srgbClr val="FFFFFF"/>
                </a:solidFill>
                <a:latin typeface="Calibri"/>
                <a:cs typeface="Calibri"/>
              </a:rPr>
              <a:t>The UAS Contenders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715062" y="495300"/>
            <a:ext cx="28886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78964" algn="l"/>
              </a:tabLst>
            </a:pPr>
            <a:r>
              <a:rPr lang="en-US" sz="3300" spc="-50" dirty="0">
                <a:solidFill>
                  <a:srgbClr val="FFFFFF"/>
                </a:solidFill>
              </a:rPr>
              <a:t>Autel Evo 2 Pro</a:t>
            </a:r>
            <a:endParaRPr sz="3300" dirty="0"/>
          </a:p>
        </p:txBody>
      </p:sp>
      <p:sp>
        <p:nvSpPr>
          <p:cNvPr id="7" name="object 7"/>
          <p:cNvSpPr txBox="1"/>
          <p:nvPr/>
        </p:nvSpPr>
        <p:spPr>
          <a:xfrm>
            <a:off x="6715062" y="1193425"/>
            <a:ext cx="6908800" cy="211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Lacked GPS denied environment capability.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Camera is only able to look +30° to -90°.</a:t>
            </a:r>
          </a:p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Cost was a plus.</a:t>
            </a:r>
          </a:p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Battery life was a plus.</a:t>
            </a: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69506" y="9126265"/>
            <a:ext cx="1057274" cy="904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84186-7276-4DCD-B67F-A44CF3847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641" b="3211"/>
          <a:stretch/>
        </p:blipFill>
        <p:spPr>
          <a:xfrm>
            <a:off x="1586" y="-15596"/>
            <a:ext cx="5903913" cy="344459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417894" y="1309142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5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42B197-A96F-4915-AD5E-DEE7351870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03"/>
          <a:stretch/>
        </p:blipFill>
        <p:spPr>
          <a:xfrm>
            <a:off x="0" y="3413424"/>
            <a:ext cx="5905499" cy="343893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417894" y="4738005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5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2C0285D-E5B8-486F-AA18-1DD1DDEE4A6A}"/>
              </a:ext>
            </a:extLst>
          </p:cNvPr>
          <p:cNvSpPr txBox="1">
            <a:spLocks/>
          </p:cNvSpPr>
          <p:nvPr/>
        </p:nvSpPr>
        <p:spPr>
          <a:xfrm>
            <a:off x="6715062" y="3834126"/>
            <a:ext cx="28886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  <a:tabLst>
                <a:tab pos="1878964" algn="l"/>
              </a:tabLst>
            </a:pPr>
            <a:r>
              <a:rPr lang="en-US" sz="3300" kern="0" spc="-50" dirty="0">
                <a:solidFill>
                  <a:srgbClr val="FFFFFF"/>
                </a:solidFill>
              </a:rPr>
              <a:t>Skydio S2</a:t>
            </a:r>
            <a:endParaRPr lang="en-US" sz="3300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AA4E1021-2761-4A41-A5C8-24749FCF3838}"/>
              </a:ext>
            </a:extLst>
          </p:cNvPr>
          <p:cNvSpPr txBox="1"/>
          <p:nvPr/>
        </p:nvSpPr>
        <p:spPr>
          <a:xfrm>
            <a:off x="6715062" y="4532251"/>
            <a:ext cx="6908800" cy="211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Able to fly in GPS denied environments.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Camera is able to look +90° to -90°.</a:t>
            </a:r>
          </a:p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Cost was a plus.</a:t>
            </a:r>
          </a:p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Battery life was a little low.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D5F2F24-5D34-4A72-9054-DB5E0154FA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2" b="5296"/>
          <a:stretch/>
        </p:blipFill>
        <p:spPr>
          <a:xfrm>
            <a:off x="0" y="6842424"/>
            <a:ext cx="5903913" cy="345493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417894" y="8172107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4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A862613B-0B65-450E-B46F-27A656CB030A}"/>
              </a:ext>
            </a:extLst>
          </p:cNvPr>
          <p:cNvSpPr txBox="1">
            <a:spLocks/>
          </p:cNvSpPr>
          <p:nvPr/>
        </p:nvSpPr>
        <p:spPr>
          <a:xfrm>
            <a:off x="6715062" y="7172952"/>
            <a:ext cx="28886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  <a:tabLst>
                <a:tab pos="1878964" algn="l"/>
              </a:tabLst>
            </a:pPr>
            <a:r>
              <a:rPr lang="en-US" sz="3300" kern="0" spc="-50" dirty="0">
                <a:solidFill>
                  <a:srgbClr val="FFFFFF"/>
                </a:solidFill>
              </a:rPr>
              <a:t>Parrot Anafi USA</a:t>
            </a:r>
            <a:endParaRPr lang="en-US" sz="3300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EFA65AA5-B7D5-4C93-9C06-058B89EA4E1C}"/>
              </a:ext>
            </a:extLst>
          </p:cNvPr>
          <p:cNvSpPr txBox="1"/>
          <p:nvPr/>
        </p:nvSpPr>
        <p:spPr>
          <a:xfrm>
            <a:off x="6715062" y="7871077"/>
            <a:ext cx="6908800" cy="2114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Unable to fly in GPS denied environments.</a:t>
            </a: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Camera is able to look +90° to -90°.</a:t>
            </a:r>
          </a:p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Cost was high.</a:t>
            </a:r>
          </a:p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Battery life was a plus.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74176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74446"/>
              <a:ext cx="18288000" cy="3613150"/>
            </a:xfrm>
            <a:custGeom>
              <a:avLst/>
              <a:gdLst/>
              <a:ahLst/>
              <a:cxnLst/>
              <a:rect l="l" t="t" r="r" b="b"/>
              <a:pathLst>
                <a:path w="18288000" h="3613150">
                  <a:moveTo>
                    <a:pt x="18287988" y="589572"/>
                  </a:moveTo>
                  <a:lnTo>
                    <a:pt x="2093264" y="589572"/>
                  </a:lnTo>
                  <a:lnTo>
                    <a:pt x="1613027" y="0"/>
                  </a:lnTo>
                  <a:lnTo>
                    <a:pt x="1132776" y="589572"/>
                  </a:lnTo>
                  <a:lnTo>
                    <a:pt x="0" y="589572"/>
                  </a:lnTo>
                  <a:lnTo>
                    <a:pt x="0" y="3612553"/>
                  </a:lnTo>
                  <a:lnTo>
                    <a:pt x="18287988" y="3612553"/>
                  </a:lnTo>
                  <a:lnTo>
                    <a:pt x="18287988" y="589572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8484480"/>
            <a:ext cx="12356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FFFFFF"/>
                </a:solidFill>
                <a:cs typeface="Lucida Sans Unicode"/>
              </a:rPr>
              <a:t>How We are Using Them</a:t>
            </a:r>
            <a:r>
              <a:rPr sz="3000" spc="-25" dirty="0">
                <a:solidFill>
                  <a:srgbClr val="FFFFFF"/>
                </a:solidFill>
                <a:cs typeface="Lucida Sans Unicode"/>
              </a:rPr>
              <a:t>.</a:t>
            </a:r>
            <a:endParaRPr sz="3000" dirty="0"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6500" y="8973431"/>
            <a:ext cx="1219199" cy="105727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EB1C80D-62E7-404D-93D3-99634554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ABA7BA3A-F879-49E3-BE4E-928CABA2C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304800"/>
            <a:ext cx="7247467" cy="4076700"/>
          </a:xfrm>
          <a:prstGeom prst="rect">
            <a:avLst/>
          </a:prstGeom>
        </p:spPr>
      </p:pic>
      <p:pic>
        <p:nvPicPr>
          <p:cNvPr id="14" name="Picture 13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1EBCA436-EC59-4291-8555-465C152EC7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232" y="304800"/>
            <a:ext cx="7247467" cy="4076700"/>
          </a:xfrm>
          <a:prstGeom prst="rect">
            <a:avLst/>
          </a:prstGeom>
        </p:spPr>
      </p:pic>
      <p:pic>
        <p:nvPicPr>
          <p:cNvPr id="16" name="Picture 15" descr="A close-up of a wooden structure&#10;&#10;Description automatically generated with low confidence">
            <a:extLst>
              <a:ext uri="{FF2B5EF4-FFF2-40B4-BE49-F238E27FC236}">
                <a16:creationId xmlns:a16="http://schemas.microsoft.com/office/drawing/2014/main" id="{86DD9069-B94C-460D-9297-394E4829D5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15" y="4632609"/>
            <a:ext cx="7247467" cy="407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74176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74446"/>
              <a:ext cx="18288000" cy="3613150"/>
            </a:xfrm>
            <a:custGeom>
              <a:avLst/>
              <a:gdLst/>
              <a:ahLst/>
              <a:cxnLst/>
              <a:rect l="l" t="t" r="r" b="b"/>
              <a:pathLst>
                <a:path w="18288000" h="3613150">
                  <a:moveTo>
                    <a:pt x="18287988" y="589572"/>
                  </a:moveTo>
                  <a:lnTo>
                    <a:pt x="2093264" y="589572"/>
                  </a:lnTo>
                  <a:lnTo>
                    <a:pt x="1613027" y="0"/>
                  </a:lnTo>
                  <a:lnTo>
                    <a:pt x="1132776" y="589572"/>
                  </a:lnTo>
                  <a:lnTo>
                    <a:pt x="0" y="589572"/>
                  </a:lnTo>
                  <a:lnTo>
                    <a:pt x="0" y="3612553"/>
                  </a:lnTo>
                  <a:lnTo>
                    <a:pt x="18287988" y="3612553"/>
                  </a:lnTo>
                  <a:lnTo>
                    <a:pt x="18287988" y="589572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8484480"/>
            <a:ext cx="12356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FFFFFF"/>
                </a:solidFill>
                <a:cs typeface="Lucida Sans Unicode"/>
              </a:rPr>
              <a:t>How We are Using Them</a:t>
            </a:r>
            <a:r>
              <a:rPr sz="3000" spc="-25" dirty="0">
                <a:solidFill>
                  <a:srgbClr val="FFFFFF"/>
                </a:solidFill>
                <a:cs typeface="Lucida Sans Unicode"/>
              </a:rPr>
              <a:t>.</a:t>
            </a:r>
            <a:endParaRPr sz="3000" dirty="0"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6500" y="8973431"/>
            <a:ext cx="1219199" cy="1057274"/>
          </a:xfrm>
          <a:prstGeom prst="rect">
            <a:avLst/>
          </a:prstGeom>
        </p:spPr>
      </p:pic>
      <p:pic>
        <p:nvPicPr>
          <p:cNvPr id="7" name="Picture 6" descr="A picture containing ground, outdoor, rock, concrete&#10;&#10;Description automatically generated">
            <a:extLst>
              <a:ext uri="{FF2B5EF4-FFF2-40B4-BE49-F238E27FC236}">
                <a16:creationId xmlns:a16="http://schemas.microsoft.com/office/drawing/2014/main" id="{9652788A-8BD9-46E5-9665-F5B2F9F70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06" y="166312"/>
            <a:ext cx="7247467" cy="4076700"/>
          </a:xfrm>
          <a:prstGeom prst="rect">
            <a:avLst/>
          </a:prstGeom>
        </p:spPr>
      </p:pic>
      <p:pic>
        <p:nvPicPr>
          <p:cNvPr id="11" name="Picture 10" descr="A bridge over a road&#10;&#10;Description automatically generated with low confidence">
            <a:extLst>
              <a:ext uri="{FF2B5EF4-FFF2-40B4-BE49-F238E27FC236}">
                <a16:creationId xmlns:a16="http://schemas.microsoft.com/office/drawing/2014/main" id="{7DF0485F-851D-49C9-9617-DEDAADF48D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48" y="4409325"/>
            <a:ext cx="7238571" cy="4071696"/>
          </a:xfrm>
          <a:prstGeom prst="rect">
            <a:avLst/>
          </a:prstGeom>
        </p:spPr>
      </p:pic>
      <p:pic>
        <p:nvPicPr>
          <p:cNvPr id="15" name="Picture 14" descr="A picture containing cement&#10;&#10;Description automatically generated">
            <a:extLst>
              <a:ext uri="{FF2B5EF4-FFF2-40B4-BE49-F238E27FC236}">
                <a16:creationId xmlns:a16="http://schemas.microsoft.com/office/drawing/2014/main" id="{71335FEB-69F6-43AB-B528-1C8313E66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4409324"/>
            <a:ext cx="7238572" cy="4071697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E043DD11-D6F3-4598-8B23-F754181E1D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" t="7074" r="-256"/>
          <a:stretch/>
        </p:blipFill>
        <p:spPr>
          <a:xfrm>
            <a:off x="10075454" y="166312"/>
            <a:ext cx="743064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741760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74446"/>
              <a:ext cx="18288000" cy="3613150"/>
            </a:xfrm>
            <a:custGeom>
              <a:avLst/>
              <a:gdLst/>
              <a:ahLst/>
              <a:cxnLst/>
              <a:rect l="l" t="t" r="r" b="b"/>
              <a:pathLst>
                <a:path w="18288000" h="3613150">
                  <a:moveTo>
                    <a:pt x="18287988" y="589572"/>
                  </a:moveTo>
                  <a:lnTo>
                    <a:pt x="2093264" y="589572"/>
                  </a:lnTo>
                  <a:lnTo>
                    <a:pt x="1613027" y="0"/>
                  </a:lnTo>
                  <a:lnTo>
                    <a:pt x="1132776" y="589572"/>
                  </a:lnTo>
                  <a:lnTo>
                    <a:pt x="0" y="589572"/>
                  </a:lnTo>
                  <a:lnTo>
                    <a:pt x="0" y="3612553"/>
                  </a:lnTo>
                  <a:lnTo>
                    <a:pt x="18287988" y="3612553"/>
                  </a:lnTo>
                  <a:lnTo>
                    <a:pt x="18287988" y="589572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8484480"/>
            <a:ext cx="12356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000" dirty="0">
                <a:solidFill>
                  <a:srgbClr val="FFFFFF"/>
                </a:solidFill>
                <a:cs typeface="Lucida Sans Unicode"/>
              </a:rPr>
              <a:t>How We are Using Them</a:t>
            </a:r>
            <a:r>
              <a:rPr sz="3000" spc="-25" dirty="0">
                <a:solidFill>
                  <a:srgbClr val="FFFFFF"/>
                </a:solidFill>
                <a:cs typeface="Lucida Sans Unicode"/>
              </a:rPr>
              <a:t>.</a:t>
            </a:r>
            <a:endParaRPr sz="3000" dirty="0">
              <a:cs typeface="Lucida Sans Unicode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96500" y="8973431"/>
            <a:ext cx="1219199" cy="1057274"/>
          </a:xfrm>
          <a:prstGeom prst="rect">
            <a:avLst/>
          </a:prstGeom>
        </p:spPr>
      </p:pic>
      <p:pic>
        <p:nvPicPr>
          <p:cNvPr id="9" name="Picture 8" descr="Digitial Message Sign">
            <a:extLst>
              <a:ext uri="{FF2B5EF4-FFF2-40B4-BE49-F238E27FC236}">
                <a16:creationId xmlns:a16="http://schemas.microsoft.com/office/drawing/2014/main" id="{CFF57511-D8D2-465F-A627-504BF32D7A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1901"/>
            <a:ext cx="6422318" cy="3612554"/>
          </a:xfrm>
          <a:prstGeom prst="rect">
            <a:avLst/>
          </a:prstGeom>
        </p:spPr>
      </p:pic>
      <p:pic>
        <p:nvPicPr>
          <p:cNvPr id="12" name="Picture 11" descr="A road with a bridge over it&#10;&#10;Description automatically generated with low confidence">
            <a:extLst>
              <a:ext uri="{FF2B5EF4-FFF2-40B4-BE49-F238E27FC236}">
                <a16:creationId xmlns:a16="http://schemas.microsoft.com/office/drawing/2014/main" id="{59789EF9-DD53-41A2-80C5-C7F065DD6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191901"/>
            <a:ext cx="6422318" cy="3612554"/>
          </a:xfrm>
          <a:prstGeom prst="rect">
            <a:avLst/>
          </a:prstGeom>
        </p:spPr>
      </p:pic>
      <p:pic>
        <p:nvPicPr>
          <p:cNvPr id="14" name="Picture 13" descr="A flagpole in a field&#10;&#10;Description automatically generated with low confidence">
            <a:extLst>
              <a:ext uri="{FF2B5EF4-FFF2-40B4-BE49-F238E27FC236}">
                <a16:creationId xmlns:a16="http://schemas.microsoft.com/office/drawing/2014/main" id="{BBAB41A6-4F4F-4A50-8B38-80D1E066C1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r="44038"/>
          <a:stretch/>
        </p:blipFill>
        <p:spPr>
          <a:xfrm>
            <a:off x="13761815" y="177613"/>
            <a:ext cx="4297585" cy="8548167"/>
          </a:xfrm>
          <a:prstGeom prst="rect">
            <a:avLst/>
          </a:prstGeom>
        </p:spPr>
      </p:pic>
      <p:pic>
        <p:nvPicPr>
          <p:cNvPr id="19" name="Picture 18" descr="A picture containing sky, outdoor, building, cloudy&#10;&#10;Description automatically generated">
            <a:extLst>
              <a:ext uri="{FF2B5EF4-FFF2-40B4-BE49-F238E27FC236}">
                <a16:creationId xmlns:a16="http://schemas.microsoft.com/office/drawing/2014/main" id="{BD2B1ACB-17B0-4126-9FD4-52B5CC7D96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5" y="3967780"/>
            <a:ext cx="6398505" cy="35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943C2C55-308D-44BC-B307-FDF166ED1E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59" b="31482"/>
          <a:stretch/>
        </p:blipFill>
        <p:spPr>
          <a:xfrm>
            <a:off x="-1" y="3886211"/>
            <a:ext cx="5202679" cy="640077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6FB3BBF-0177-4B95-8708-542412C8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2F9B5A-2790-41B2-96F3-969C2049A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74"/>
          <a:stretch/>
        </p:blipFill>
        <p:spPr>
          <a:xfrm>
            <a:off x="7223762" y="-38100"/>
            <a:ext cx="11064238" cy="4964837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11"/>
            <a:ext cx="7623175" cy="3886200"/>
          </a:xfrm>
          <a:custGeom>
            <a:avLst/>
            <a:gdLst/>
            <a:ahLst/>
            <a:cxnLst/>
            <a:rect l="l" t="t" r="r" b="b"/>
            <a:pathLst>
              <a:path w="7623175" h="3886200">
                <a:moveTo>
                  <a:pt x="7622553" y="1866861"/>
                </a:moveTo>
                <a:lnTo>
                  <a:pt x="7219937" y="1514068"/>
                </a:lnTo>
                <a:lnTo>
                  <a:pt x="7219937" y="0"/>
                </a:lnTo>
                <a:lnTo>
                  <a:pt x="0" y="0"/>
                </a:lnTo>
                <a:lnTo>
                  <a:pt x="0" y="3886200"/>
                </a:lnTo>
                <a:lnTo>
                  <a:pt x="7219937" y="3886200"/>
                </a:lnTo>
                <a:lnTo>
                  <a:pt x="7219937" y="2219668"/>
                </a:lnTo>
                <a:lnTo>
                  <a:pt x="7622553" y="1866861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16000" y="1231271"/>
            <a:ext cx="2760345" cy="11817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100"/>
              </a:spcBef>
              <a:tabLst>
                <a:tab pos="1029335" algn="l"/>
              </a:tabLst>
            </a:pPr>
            <a:r>
              <a:rPr lang="en-US" sz="3600" b="1" spc="100" dirty="0">
                <a:solidFill>
                  <a:srgbClr val="FFFFFF"/>
                </a:solidFill>
                <a:latin typeface="Calibri"/>
                <a:cs typeface="Calibri"/>
              </a:rPr>
              <a:t>Where are We Going?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A5DA8-774F-4D86-977B-32B3B4836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87" b="1920"/>
          <a:stretch/>
        </p:blipFill>
        <p:spPr>
          <a:xfrm>
            <a:off x="5202678" y="3886211"/>
            <a:ext cx="13085322" cy="6438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1541851"/>
            <a:ext cx="6511925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600" spc="-320" dirty="0">
                <a:solidFill>
                  <a:srgbClr val="FFFFFF"/>
                </a:solidFill>
              </a:rPr>
              <a:t>Survey Overview</a:t>
            </a:r>
            <a:endParaRPr sz="6600" spc="-245" dirty="0">
              <a:solidFill>
                <a:srgbClr val="FFFFFF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-15613" y="3748573"/>
            <a:ext cx="18303613" cy="6564086"/>
            <a:chOff x="0" y="4069198"/>
            <a:chExt cx="18289617" cy="6233852"/>
          </a:xfrm>
        </p:grpSpPr>
        <p:sp>
          <p:nvSpPr>
            <p:cNvPr id="5" name="object 5"/>
            <p:cNvSpPr/>
            <p:nvPr/>
          </p:nvSpPr>
          <p:spPr>
            <a:xfrm>
              <a:off x="0" y="4164291"/>
              <a:ext cx="12282170" cy="6123305"/>
            </a:xfrm>
            <a:custGeom>
              <a:avLst/>
              <a:gdLst/>
              <a:ahLst/>
              <a:cxnLst/>
              <a:rect l="l" t="t" r="r" b="b"/>
              <a:pathLst>
                <a:path w="12282170" h="6123305">
                  <a:moveTo>
                    <a:pt x="0" y="6122708"/>
                  </a:moveTo>
                  <a:lnTo>
                    <a:pt x="0" y="0"/>
                  </a:lnTo>
                  <a:lnTo>
                    <a:pt x="12281605" y="0"/>
                  </a:lnTo>
                  <a:lnTo>
                    <a:pt x="12281605" y="6122708"/>
                  </a:lnTo>
                  <a:lnTo>
                    <a:pt x="0" y="6122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444287" y="4069198"/>
              <a:ext cx="1169035" cy="717550"/>
            </a:xfrm>
            <a:custGeom>
              <a:avLst/>
              <a:gdLst/>
              <a:ahLst/>
              <a:cxnLst/>
              <a:rect l="l" t="t" r="r" b="b"/>
              <a:pathLst>
                <a:path w="1169035" h="717550">
                  <a:moveTo>
                    <a:pt x="0" y="0"/>
                  </a:moveTo>
                  <a:lnTo>
                    <a:pt x="1168674" y="0"/>
                  </a:lnTo>
                  <a:lnTo>
                    <a:pt x="584337" y="717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0553" y="4164291"/>
              <a:ext cx="6009064" cy="613875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14401" y="4684019"/>
            <a:ext cx="11364536" cy="360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Topographic Surveys are required for all transportation projects within SDDOT.</a:t>
            </a:r>
          </a:p>
          <a:p>
            <a:pPr marL="12700" marR="5080"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Highway corridor surveys are time consuming requiring lane closures and or traffic control.</a:t>
            </a:r>
          </a:p>
          <a:p>
            <a:pPr marL="12700" marR="5080"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Concerns with employee safety due to higher traffic volumes, especially in and around urban centers. </a:t>
            </a:r>
          </a:p>
          <a:p>
            <a:pPr marL="12700" marR="5080"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Increased workload with decreasing number of employees.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780" y="9072291"/>
            <a:ext cx="1095374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6065" y="0"/>
            <a:ext cx="15481570" cy="10277475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4347" y="9112015"/>
              <a:ext cx="1095374" cy="9429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003363"/>
            <a:ext cx="1000274" cy="8356690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en-US" sz="6500" spc="60" dirty="0">
                <a:solidFill>
                  <a:srgbClr val="FFFFFF"/>
                </a:solidFill>
                <a:latin typeface="Calibri"/>
                <a:cs typeface="Calibri"/>
              </a:rPr>
              <a:t>TOPOGRAPHIC SURVEYS</a:t>
            </a:r>
            <a:endParaRPr lang="en-US" sz="6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9335" y="475124"/>
            <a:ext cx="546986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r>
              <a:rPr lang="en-US" sz="6500" b="1" spc="-70" dirty="0">
                <a:solidFill>
                  <a:srgbClr val="535353"/>
                </a:solidFill>
                <a:latin typeface="Calibri"/>
                <a:cs typeface="Calibri"/>
              </a:rPr>
              <a:t>Current Practice</a:t>
            </a:r>
            <a:endParaRPr sz="6500" dirty="0"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63B297-E12B-40DC-B892-873FD3C97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r="16837"/>
          <a:stretch/>
        </p:blipFill>
        <p:spPr>
          <a:xfrm>
            <a:off x="9213828" y="2067698"/>
            <a:ext cx="3575734" cy="339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CC4022-A084-4C89-B373-E133B126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r="3521"/>
          <a:stretch/>
        </p:blipFill>
        <p:spPr>
          <a:xfrm>
            <a:off x="13547059" y="2065028"/>
            <a:ext cx="4480560" cy="32133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AC71A5-CB78-48FD-8E16-55BBA4F78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23902" y="5957872"/>
            <a:ext cx="6163733" cy="2615680"/>
          </a:xfrm>
          <a:prstGeom prst="rect">
            <a:avLst/>
          </a:prstGeom>
        </p:spPr>
      </p:pic>
      <p:pic>
        <p:nvPicPr>
          <p:cNvPr id="10" name="Picture 9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EA11ECCD-9993-4758-B1AD-DF953B7D6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75" y="6154276"/>
            <a:ext cx="5486400" cy="3657600"/>
          </a:xfrm>
          <a:prstGeom prst="rect">
            <a:avLst/>
          </a:prstGeom>
        </p:spPr>
      </p:pic>
      <p:pic>
        <p:nvPicPr>
          <p:cNvPr id="12" name="Picture 11" descr="A picture containing outdoor, sky, ground, mountain&#10;&#10;Description automatically generated">
            <a:extLst>
              <a:ext uri="{FF2B5EF4-FFF2-40B4-BE49-F238E27FC236}">
                <a16:creationId xmlns:a16="http://schemas.microsoft.com/office/drawing/2014/main" id="{CD9C9877-BE5C-4880-9D1D-CD88A1F381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17" y="2065028"/>
            <a:ext cx="4876800" cy="324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1221" y="-1"/>
            <a:ext cx="14422776" cy="10287000"/>
          </a:xfrm>
          <a:custGeom>
            <a:avLst/>
            <a:gdLst/>
            <a:ahLst/>
            <a:cxnLst/>
            <a:rect l="l" t="t" r="r" b="b"/>
            <a:pathLst>
              <a:path w="14645640" h="10287000">
                <a:moveTo>
                  <a:pt x="0" y="10286999"/>
                </a:moveTo>
                <a:lnTo>
                  <a:pt x="14645347" y="10286999"/>
                </a:lnTo>
                <a:lnTo>
                  <a:pt x="1464534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A61153-CFD1-48C5-80A1-B5D02C71E223}"/>
              </a:ext>
            </a:extLst>
          </p:cNvPr>
          <p:cNvSpPr/>
          <p:nvPr/>
        </p:nvSpPr>
        <p:spPr>
          <a:xfrm>
            <a:off x="-63759" y="17106"/>
            <a:ext cx="5943600" cy="102356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/>
          <p:nvPr/>
        </p:nvSpPr>
        <p:spPr>
          <a:xfrm>
            <a:off x="14645347" y="0"/>
            <a:ext cx="3642995" cy="10287000"/>
          </a:xfrm>
          <a:custGeom>
            <a:avLst/>
            <a:gdLst/>
            <a:ahLst/>
            <a:cxnLst/>
            <a:rect l="l" t="t" r="r" b="b"/>
            <a:pathLst>
              <a:path w="3642994" h="10287000">
                <a:moveTo>
                  <a:pt x="3642651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642651" y="0"/>
                </a:lnTo>
                <a:lnTo>
                  <a:pt x="3642651" y="10286999"/>
                </a:lnTo>
                <a:close/>
              </a:path>
            </a:pathLst>
          </a:custGeom>
          <a:solidFill>
            <a:srgbClr val="741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365086" y="146322"/>
            <a:ext cx="923330" cy="9969280"/>
          </a:xfrm>
          <a:prstGeom prst="rect">
            <a:avLst/>
          </a:prstGeom>
        </p:spPr>
        <p:txBody>
          <a:bodyPr vert="vert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en-US" sz="6000" b="1" spc="-225" dirty="0">
                <a:solidFill>
                  <a:srgbClr val="FFFFFF"/>
                </a:solidFill>
                <a:latin typeface="Calibri"/>
                <a:cs typeface="Calibri"/>
              </a:rPr>
              <a:t>UAS SURVEY PROOF OF CONCEPT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69506" y="9126265"/>
            <a:ext cx="1057274" cy="904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84186-7276-4DCD-B67F-A44CF3847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41" b="3211"/>
          <a:stretch/>
        </p:blipFill>
        <p:spPr>
          <a:xfrm>
            <a:off x="-66870" y="8553"/>
            <a:ext cx="5959806" cy="344459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417894" y="1309142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5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2C0285D-E5B8-486F-AA18-1DD1DDEE4A6A}"/>
              </a:ext>
            </a:extLst>
          </p:cNvPr>
          <p:cNvSpPr txBox="1">
            <a:spLocks/>
          </p:cNvSpPr>
          <p:nvPr/>
        </p:nvSpPr>
        <p:spPr>
          <a:xfrm>
            <a:off x="6341720" y="294950"/>
            <a:ext cx="303853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  <a:tabLst>
                <a:tab pos="1878964" algn="l"/>
              </a:tabLst>
            </a:pPr>
            <a:r>
              <a:rPr lang="en-US" sz="3300" kern="0" spc="-50" dirty="0" err="1">
                <a:solidFill>
                  <a:srgbClr val="FFFFFF"/>
                </a:solidFill>
              </a:rPr>
              <a:t>Autel</a:t>
            </a:r>
            <a:r>
              <a:rPr lang="en-US" sz="3300" kern="0" spc="-50" dirty="0">
                <a:solidFill>
                  <a:srgbClr val="FFFFFF"/>
                </a:solidFill>
              </a:rPr>
              <a:t> Evo II Pro</a:t>
            </a:r>
            <a:endParaRPr lang="en-US" sz="3300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AA4E1021-2761-4A41-A5C8-24749FCF3838}"/>
              </a:ext>
            </a:extLst>
          </p:cNvPr>
          <p:cNvSpPr txBox="1"/>
          <p:nvPr/>
        </p:nvSpPr>
        <p:spPr>
          <a:xfrm>
            <a:off x="6377487" y="1309142"/>
            <a:ext cx="8300517" cy="86448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Aircraft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Amazing imaging capabilities in a lightweight, foldable form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Designed specifically for aerial photography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Equipped with autonomous positioning GPS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Ability to fly in winds up to 40mph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Battery life - maximum flight time 40 minutes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Onboard storage 256GB microSD card</a:t>
            </a:r>
          </a:p>
          <a:p>
            <a:pPr marL="469900" marR="5080" lvl="1">
              <a:lnSpc>
                <a:spcPct val="125000"/>
              </a:lnSpc>
              <a:spcBef>
                <a:spcPts val="100"/>
              </a:spcBef>
            </a:pPr>
            <a:endParaRPr lang="en-US" sz="2600" dirty="0">
              <a:solidFill>
                <a:srgbClr val="FFFFFF"/>
              </a:solidFill>
              <a:cs typeface="Lucida Sans Unicode"/>
            </a:endParaRPr>
          </a:p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Sensing System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Omnidirectional (360°)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Twelve visual sensors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Two Ultrasonic sensors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FFFFFF"/>
                </a:solidFill>
                <a:cs typeface="Lucida Sans Unicode"/>
              </a:rPr>
              <a:t>Dual </a:t>
            </a:r>
            <a:r>
              <a:rPr lang="en-US" sz="2600" dirty="0">
                <a:solidFill>
                  <a:srgbClr val="FFFFFF"/>
                </a:solidFill>
                <a:cs typeface="Lucida Sans Unicode"/>
              </a:rPr>
              <a:t>IMU’s</a:t>
            </a:r>
          </a:p>
          <a:p>
            <a:pPr marL="469900" marR="5080" lvl="1">
              <a:lnSpc>
                <a:spcPct val="125000"/>
              </a:lnSpc>
              <a:spcBef>
                <a:spcPts val="100"/>
              </a:spcBef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Extremely stable aircraft with the ability to detect hazards up to 100 feet away, build 3D maps and plan flight paths through complex terrain in real time.</a:t>
            </a:r>
          </a:p>
        </p:txBody>
      </p:sp>
      <p:pic>
        <p:nvPicPr>
          <p:cNvPr id="16" name="Picture 15" descr="A picture containing plane, orange&#10;&#10;Description automatically generated">
            <a:extLst>
              <a:ext uri="{FF2B5EF4-FFF2-40B4-BE49-F238E27FC236}">
                <a16:creationId xmlns:a16="http://schemas.microsoft.com/office/drawing/2014/main" id="{B376A1A7-7375-4A1A-8BD2-3F89952F80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53" y="4914900"/>
            <a:ext cx="6001587" cy="2794072"/>
          </a:xfrm>
          <a:prstGeom prst="rect">
            <a:avLst/>
          </a:prstGeom>
        </p:spPr>
      </p:pic>
      <p:sp>
        <p:nvSpPr>
          <p:cNvPr id="28" name="object 8">
            <a:extLst>
              <a:ext uri="{FF2B5EF4-FFF2-40B4-BE49-F238E27FC236}">
                <a16:creationId xmlns:a16="http://schemas.microsoft.com/office/drawing/2014/main" id="{4DF603BC-CE92-454D-ADFA-2B6A5086753D}"/>
              </a:ext>
            </a:extLst>
          </p:cNvPr>
          <p:cNvSpPr/>
          <p:nvPr/>
        </p:nvSpPr>
        <p:spPr>
          <a:xfrm>
            <a:off x="5417894" y="5776186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5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8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5999" y="1348737"/>
            <a:ext cx="1192415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000" spc="-70" dirty="0">
                <a:solidFill>
                  <a:srgbClr val="2E6A8C"/>
                </a:solidFill>
              </a:rPr>
              <a:t>UAS IMPLEMENTATION TIMELINE</a:t>
            </a:r>
            <a:endParaRPr sz="60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028700" y="3723645"/>
            <a:ext cx="3810000" cy="5467985"/>
            <a:chOff x="1028700" y="3724201"/>
            <a:chExt cx="3810000" cy="5467985"/>
          </a:xfrm>
        </p:grpSpPr>
        <p:sp>
          <p:nvSpPr>
            <p:cNvPr id="4" name="object 4"/>
            <p:cNvSpPr/>
            <p:nvPr/>
          </p:nvSpPr>
          <p:spPr>
            <a:xfrm>
              <a:off x="1028700" y="3762380"/>
              <a:ext cx="3810000" cy="5429250"/>
            </a:xfrm>
            <a:custGeom>
              <a:avLst/>
              <a:gdLst/>
              <a:ahLst/>
              <a:cxnLst/>
              <a:rect l="l" t="t" r="r" b="b"/>
              <a:pathLst>
                <a:path w="3810000" h="5429250">
                  <a:moveTo>
                    <a:pt x="3809999" y="5429249"/>
                  </a:moveTo>
                  <a:lnTo>
                    <a:pt x="0" y="5429249"/>
                  </a:lnTo>
                  <a:lnTo>
                    <a:pt x="0" y="0"/>
                  </a:lnTo>
                  <a:lnTo>
                    <a:pt x="3809999" y="0"/>
                  </a:lnTo>
                  <a:lnTo>
                    <a:pt x="3809999" y="5429249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lang="en-US" dirty="0"/>
            </a:p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2621216" y="3724201"/>
              <a:ext cx="625475" cy="384175"/>
            </a:xfrm>
            <a:custGeom>
              <a:avLst/>
              <a:gdLst/>
              <a:ahLst/>
              <a:cxnLst/>
              <a:rect l="l" t="t" r="r" b="b"/>
              <a:pathLst>
                <a:path w="625475" h="384175">
                  <a:moveTo>
                    <a:pt x="0" y="0"/>
                  </a:moveTo>
                  <a:lnTo>
                    <a:pt x="624941" y="0"/>
                  </a:lnTo>
                  <a:lnTo>
                    <a:pt x="312470" y="38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91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168899" y="3724201"/>
            <a:ext cx="3810000" cy="5467985"/>
            <a:chOff x="5168899" y="3724201"/>
            <a:chExt cx="3810000" cy="5467985"/>
          </a:xfrm>
        </p:grpSpPr>
        <p:sp>
          <p:nvSpPr>
            <p:cNvPr id="7" name="object 7"/>
            <p:cNvSpPr/>
            <p:nvPr/>
          </p:nvSpPr>
          <p:spPr>
            <a:xfrm>
              <a:off x="5168899" y="3762380"/>
              <a:ext cx="3810000" cy="5429250"/>
            </a:xfrm>
            <a:custGeom>
              <a:avLst/>
              <a:gdLst/>
              <a:ahLst/>
              <a:cxnLst/>
              <a:rect l="l" t="t" r="r" b="b"/>
              <a:pathLst>
                <a:path w="3810000" h="5429250">
                  <a:moveTo>
                    <a:pt x="3809999" y="5429249"/>
                  </a:moveTo>
                  <a:lnTo>
                    <a:pt x="0" y="5429249"/>
                  </a:lnTo>
                  <a:lnTo>
                    <a:pt x="0" y="0"/>
                  </a:lnTo>
                  <a:lnTo>
                    <a:pt x="3809999" y="0"/>
                  </a:lnTo>
                  <a:lnTo>
                    <a:pt x="3809999" y="5429249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6761416" y="3724201"/>
              <a:ext cx="625475" cy="384175"/>
            </a:xfrm>
            <a:custGeom>
              <a:avLst/>
              <a:gdLst/>
              <a:ahLst/>
              <a:cxnLst/>
              <a:rect l="l" t="t" r="r" b="b"/>
              <a:pathLst>
                <a:path w="625475" h="384175">
                  <a:moveTo>
                    <a:pt x="0" y="0"/>
                  </a:moveTo>
                  <a:lnTo>
                    <a:pt x="624941" y="0"/>
                  </a:lnTo>
                  <a:lnTo>
                    <a:pt x="312470" y="38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91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309099" y="3724201"/>
            <a:ext cx="3810000" cy="5467985"/>
            <a:chOff x="9309099" y="3724201"/>
            <a:chExt cx="3810000" cy="5467985"/>
          </a:xfrm>
        </p:grpSpPr>
        <p:sp>
          <p:nvSpPr>
            <p:cNvPr id="10" name="object 10"/>
            <p:cNvSpPr/>
            <p:nvPr/>
          </p:nvSpPr>
          <p:spPr>
            <a:xfrm>
              <a:off x="9309099" y="3762380"/>
              <a:ext cx="3810000" cy="5429250"/>
            </a:xfrm>
            <a:custGeom>
              <a:avLst/>
              <a:gdLst/>
              <a:ahLst/>
              <a:cxnLst/>
              <a:rect l="l" t="t" r="r" b="b"/>
              <a:pathLst>
                <a:path w="3810000" h="5429250">
                  <a:moveTo>
                    <a:pt x="3809999" y="5429249"/>
                  </a:moveTo>
                  <a:lnTo>
                    <a:pt x="0" y="5429249"/>
                  </a:lnTo>
                  <a:lnTo>
                    <a:pt x="0" y="0"/>
                  </a:lnTo>
                  <a:lnTo>
                    <a:pt x="3809999" y="0"/>
                  </a:lnTo>
                  <a:lnTo>
                    <a:pt x="3809999" y="5429249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01616" y="3724201"/>
              <a:ext cx="625475" cy="384175"/>
            </a:xfrm>
            <a:custGeom>
              <a:avLst/>
              <a:gdLst/>
              <a:ahLst/>
              <a:cxnLst/>
              <a:rect l="l" t="t" r="r" b="b"/>
              <a:pathLst>
                <a:path w="625475" h="384175">
                  <a:moveTo>
                    <a:pt x="0" y="0"/>
                  </a:moveTo>
                  <a:lnTo>
                    <a:pt x="624941" y="0"/>
                  </a:lnTo>
                  <a:lnTo>
                    <a:pt x="312470" y="38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91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3449300" y="3724201"/>
            <a:ext cx="3810000" cy="5467985"/>
            <a:chOff x="13449300" y="3724201"/>
            <a:chExt cx="3810000" cy="5467985"/>
          </a:xfrm>
        </p:grpSpPr>
        <p:sp>
          <p:nvSpPr>
            <p:cNvPr id="13" name="object 13"/>
            <p:cNvSpPr/>
            <p:nvPr/>
          </p:nvSpPr>
          <p:spPr>
            <a:xfrm>
              <a:off x="13449300" y="3762380"/>
              <a:ext cx="3810000" cy="5429250"/>
            </a:xfrm>
            <a:custGeom>
              <a:avLst/>
              <a:gdLst/>
              <a:ahLst/>
              <a:cxnLst/>
              <a:rect l="l" t="t" r="r" b="b"/>
              <a:pathLst>
                <a:path w="3810000" h="5429250">
                  <a:moveTo>
                    <a:pt x="3809999" y="5429249"/>
                  </a:moveTo>
                  <a:lnTo>
                    <a:pt x="0" y="5429249"/>
                  </a:lnTo>
                  <a:lnTo>
                    <a:pt x="0" y="0"/>
                  </a:lnTo>
                  <a:lnTo>
                    <a:pt x="3809999" y="0"/>
                  </a:lnTo>
                  <a:lnTo>
                    <a:pt x="3809999" y="5429249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5041816" y="3724201"/>
              <a:ext cx="625475" cy="384175"/>
            </a:xfrm>
            <a:custGeom>
              <a:avLst/>
              <a:gdLst/>
              <a:ahLst/>
              <a:cxnLst/>
              <a:rect l="l" t="t" r="r" b="b"/>
              <a:pathLst>
                <a:path w="625475" h="384175">
                  <a:moveTo>
                    <a:pt x="0" y="0"/>
                  </a:moveTo>
                  <a:lnTo>
                    <a:pt x="624941" y="0"/>
                  </a:lnTo>
                  <a:lnTo>
                    <a:pt x="312470" y="38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91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38096" y="4607579"/>
            <a:ext cx="2791460" cy="4775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300" b="1" spc="-20" dirty="0">
                <a:solidFill>
                  <a:srgbClr val="FFFFFF"/>
                </a:solidFill>
                <a:cs typeface="Calibri"/>
              </a:rPr>
              <a:t>2019</a:t>
            </a:r>
            <a:endParaRPr sz="3300" dirty="0">
              <a:cs typeface="Calibri"/>
            </a:endParaRP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dirty="0">
                <a:solidFill>
                  <a:srgbClr val="FFFFFF"/>
                </a:solidFill>
                <a:cs typeface="Lucida Sans Unicode"/>
              </a:rPr>
              <a:t>FHWA EDC 5 Initiative</a:t>
            </a:r>
            <a:r>
              <a:rPr sz="2600" spc="-15" dirty="0">
                <a:solidFill>
                  <a:srgbClr val="FFFFFF"/>
                </a:solidFill>
                <a:cs typeface="Lucida Sans Unicode"/>
              </a:rPr>
              <a:t>.</a:t>
            </a:r>
            <a:r>
              <a:rPr lang="en-US" sz="2600" spc="-15" dirty="0">
                <a:solidFill>
                  <a:srgbClr val="FFFFFF"/>
                </a:solidFill>
                <a:cs typeface="Lucida Sans Unicode"/>
              </a:rPr>
              <a:t> </a:t>
            </a: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spc="-15" dirty="0">
                <a:solidFill>
                  <a:srgbClr val="FFFFFF"/>
                </a:solidFill>
                <a:cs typeface="Lucida Sans Unicode"/>
              </a:rPr>
              <a:t>Innovation Committee Organized.</a:t>
            </a: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spc="-15" dirty="0">
                <a:solidFill>
                  <a:srgbClr val="FFFFFF"/>
                </a:solidFill>
                <a:cs typeface="Lucida Sans Unicode"/>
              </a:rPr>
              <a:t>Buy in from Executive Team.</a:t>
            </a: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spc="-15" dirty="0">
                <a:solidFill>
                  <a:srgbClr val="FFFFFF"/>
                </a:solidFill>
                <a:cs typeface="Lucida Sans Unicode"/>
              </a:rPr>
              <a:t>UAS Group Organized.</a:t>
            </a: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endParaRPr sz="2000" dirty="0"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89312" y="4607579"/>
            <a:ext cx="2791460" cy="3685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300" b="1" spc="-30" dirty="0">
                <a:solidFill>
                  <a:srgbClr val="FFFFFF"/>
                </a:solidFill>
                <a:cs typeface="Calibri"/>
              </a:rPr>
              <a:t>2019 Cont.</a:t>
            </a:r>
            <a:endParaRPr sz="3300" dirty="0">
              <a:cs typeface="Calibri"/>
            </a:endParaRPr>
          </a:p>
          <a:p>
            <a:pPr marL="12065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dirty="0">
                <a:solidFill>
                  <a:srgbClr val="FFFFFF"/>
                </a:solidFill>
                <a:cs typeface="Lucida Sans Unicode"/>
              </a:rPr>
              <a:t>FHWA Peer Exchange Grand Forks ND</a:t>
            </a:r>
            <a:r>
              <a:rPr sz="2000" spc="-15" dirty="0">
                <a:solidFill>
                  <a:srgbClr val="FFFFFF"/>
                </a:solidFill>
                <a:cs typeface="Lucida Sans Unicode"/>
              </a:rPr>
              <a:t>.</a:t>
            </a:r>
            <a:endParaRPr lang="en-US" sz="2000" spc="-15" dirty="0">
              <a:solidFill>
                <a:srgbClr val="FFFFFF"/>
              </a:solidFill>
              <a:cs typeface="Lucida Sans Unicode"/>
            </a:endParaRPr>
          </a:p>
          <a:p>
            <a:pPr marL="12065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spc="-15" dirty="0">
                <a:solidFill>
                  <a:srgbClr val="FFFFFF"/>
                </a:solidFill>
                <a:cs typeface="Lucida Sans Unicode"/>
              </a:rPr>
              <a:t>Iowa, Minnesota, Montana, Wyoming, South Dakota</a:t>
            </a:r>
          </a:p>
          <a:p>
            <a:pPr marL="12065" marR="5080" algn="ctr">
              <a:lnSpc>
                <a:spcPct val="125000"/>
              </a:lnSpc>
              <a:spcBef>
                <a:spcPts val="2290"/>
              </a:spcBef>
            </a:pPr>
            <a:endParaRPr sz="2000" dirty="0"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818496" y="4607579"/>
            <a:ext cx="2791460" cy="4570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300" b="1" spc="-30" dirty="0">
                <a:solidFill>
                  <a:srgbClr val="FFFFFF"/>
                </a:solidFill>
                <a:cs typeface="Calibri"/>
              </a:rPr>
              <a:t>2019-2020</a:t>
            </a:r>
            <a:endParaRPr sz="3300" dirty="0">
              <a:cs typeface="Calibri"/>
            </a:endParaRP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dirty="0">
                <a:solidFill>
                  <a:srgbClr val="FFFFFF"/>
                </a:solidFill>
                <a:cs typeface="Lucida Sans Unicode"/>
              </a:rPr>
              <a:t>Development of UAS Procedures and Guidelines Documents</a:t>
            </a:r>
            <a:r>
              <a:rPr lang="en-US" sz="2600" dirty="0">
                <a:solidFill>
                  <a:srgbClr val="FFFFFF"/>
                </a:solidFill>
                <a:cs typeface="Lucida Sans Unicode"/>
              </a:rPr>
              <a:t>.</a:t>
            </a: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dirty="0">
                <a:solidFill>
                  <a:srgbClr val="FFFFFF"/>
                </a:solidFill>
                <a:cs typeface="Lucida Sans Unicode"/>
              </a:rPr>
              <a:t>Aid of Iowa and Utah DOT’s Documents.</a:t>
            </a: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dirty="0">
                <a:solidFill>
                  <a:srgbClr val="FFFFFF"/>
                </a:solidFill>
                <a:cs typeface="Lucida Sans Unicode"/>
              </a:rPr>
              <a:t>UAS Internal and External Stakeholders Group Comment and Review.</a:t>
            </a:r>
            <a:endParaRPr sz="2000" dirty="0"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58695" y="4607579"/>
            <a:ext cx="2791460" cy="4185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US" sz="3300" b="1" spc="-30" dirty="0">
                <a:solidFill>
                  <a:srgbClr val="FFFFFF"/>
                </a:solidFill>
                <a:cs typeface="Calibri"/>
              </a:rPr>
              <a:t>2020 Cont.</a:t>
            </a:r>
            <a:endParaRPr sz="3300" dirty="0">
              <a:cs typeface="Calibri"/>
            </a:endParaRP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dirty="0">
                <a:solidFill>
                  <a:srgbClr val="FFFFFF"/>
                </a:solidFill>
                <a:cs typeface="Lucida Sans Unicode"/>
              </a:rPr>
              <a:t>UAS Procedures and Guidelines Approved</a:t>
            </a:r>
            <a:r>
              <a:rPr lang="en-US" sz="2600" dirty="0">
                <a:solidFill>
                  <a:srgbClr val="FFFFFF"/>
                </a:solidFill>
                <a:cs typeface="Lucida Sans Unicode"/>
              </a:rPr>
              <a:t>.</a:t>
            </a: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dirty="0">
                <a:solidFill>
                  <a:srgbClr val="FFFFFF"/>
                </a:solidFill>
                <a:cs typeface="Lucida Sans Unicode"/>
              </a:rPr>
              <a:t>SDDOT UAS Committee was Organized.</a:t>
            </a:r>
          </a:p>
          <a:p>
            <a:pPr marL="12700" marR="5080" algn="ctr">
              <a:lnSpc>
                <a:spcPct val="125000"/>
              </a:lnSpc>
              <a:spcBef>
                <a:spcPts val="2290"/>
              </a:spcBef>
            </a:pPr>
            <a:r>
              <a:rPr lang="en-US" sz="2000" dirty="0">
                <a:solidFill>
                  <a:srgbClr val="FFFFFF"/>
                </a:solidFill>
                <a:cs typeface="Lucida Sans Unicode"/>
              </a:rPr>
              <a:t>Use UAS’s as a Tool for Bridge Inspections and Survey.</a:t>
            </a:r>
            <a:endParaRPr sz="2000" dirty="0"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177456" y="9324224"/>
            <a:ext cx="866774" cy="752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6A43725-7A85-4AEE-AB8F-D21052DB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object 2"/>
          <p:cNvSpPr/>
          <p:nvPr/>
        </p:nvSpPr>
        <p:spPr>
          <a:xfrm>
            <a:off x="-6542" y="0"/>
            <a:ext cx="14659436" cy="10287000"/>
          </a:xfrm>
          <a:custGeom>
            <a:avLst/>
            <a:gdLst/>
            <a:ahLst/>
            <a:cxnLst/>
            <a:rect l="l" t="t" r="r" b="b"/>
            <a:pathLst>
              <a:path w="14645640" h="10287000">
                <a:moveTo>
                  <a:pt x="0" y="10286999"/>
                </a:moveTo>
                <a:lnTo>
                  <a:pt x="14645347" y="10286999"/>
                </a:lnTo>
                <a:lnTo>
                  <a:pt x="1464534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4645347" y="0"/>
            <a:ext cx="3642995" cy="10287000"/>
          </a:xfrm>
          <a:custGeom>
            <a:avLst/>
            <a:gdLst/>
            <a:ahLst/>
            <a:cxnLst/>
            <a:rect l="l" t="t" r="r" b="b"/>
            <a:pathLst>
              <a:path w="3642994" h="10287000">
                <a:moveTo>
                  <a:pt x="3642651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3642651" y="0"/>
                </a:lnTo>
                <a:lnTo>
                  <a:pt x="3642651" y="10286999"/>
                </a:lnTo>
                <a:close/>
              </a:path>
            </a:pathLst>
          </a:custGeom>
          <a:solidFill>
            <a:srgbClr val="741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365086" y="146322"/>
            <a:ext cx="923330" cy="9969280"/>
          </a:xfrm>
          <a:prstGeom prst="rect">
            <a:avLst/>
          </a:prstGeom>
        </p:spPr>
        <p:txBody>
          <a:bodyPr vert="vert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lang="en-US" sz="6000" b="1" spc="-225" dirty="0">
                <a:solidFill>
                  <a:srgbClr val="FFFFFF"/>
                </a:solidFill>
                <a:latin typeface="Calibri"/>
                <a:cs typeface="Calibri"/>
              </a:rPr>
              <a:t>UAS SURVEY PROOF OF CONCEPT</a:t>
            </a:r>
            <a:endParaRPr sz="6000" dirty="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69506" y="9126265"/>
            <a:ext cx="1057274" cy="90487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584233" y="3672841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5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2C0285D-E5B8-486F-AA18-1DD1DDEE4A6A}"/>
              </a:ext>
            </a:extLst>
          </p:cNvPr>
          <p:cNvSpPr txBox="1">
            <a:spLocks/>
          </p:cNvSpPr>
          <p:nvPr/>
        </p:nvSpPr>
        <p:spPr>
          <a:xfrm>
            <a:off x="6345334" y="283592"/>
            <a:ext cx="3038538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  <a:tabLst>
                <a:tab pos="1878964" algn="l"/>
              </a:tabLst>
            </a:pPr>
            <a:r>
              <a:rPr lang="en-US" sz="3300" kern="0" spc="-50" dirty="0" err="1">
                <a:solidFill>
                  <a:srgbClr val="FFFFFF"/>
                </a:solidFill>
              </a:rPr>
              <a:t>Autel</a:t>
            </a:r>
            <a:r>
              <a:rPr lang="en-US" sz="3300" kern="0" spc="-50" dirty="0">
                <a:solidFill>
                  <a:srgbClr val="FFFFFF"/>
                </a:solidFill>
              </a:rPr>
              <a:t> Evo II Pro</a:t>
            </a:r>
            <a:endParaRPr lang="en-US" sz="3300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AA4E1021-2761-4A41-A5C8-24749FCF3838}"/>
              </a:ext>
            </a:extLst>
          </p:cNvPr>
          <p:cNvSpPr txBox="1"/>
          <p:nvPr/>
        </p:nvSpPr>
        <p:spPr>
          <a:xfrm>
            <a:off x="6359330" y="936826"/>
            <a:ext cx="8300517" cy="70057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25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Camera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Sony 1” CMOS sensor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28.6mm lens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1-16X zoom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20MP’s</a:t>
            </a:r>
          </a:p>
          <a:p>
            <a:pPr marL="927100" marR="5080" lvl="1" indent="-457200">
              <a:lnSpc>
                <a:spcPct val="125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adjustable aperture range of f/2.8 - f/11</a:t>
            </a:r>
          </a:p>
          <a:p>
            <a:pPr marL="469900" marR="5080" lvl="1">
              <a:lnSpc>
                <a:spcPct val="125000"/>
              </a:lnSpc>
              <a:spcBef>
                <a:spcPts val="100"/>
              </a:spcBef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Enabling the pilot to produce images of exceptional precision and sharpness even in low-light conditions.</a:t>
            </a:r>
          </a:p>
          <a:p>
            <a:pPr marL="469900" marR="5080" lvl="1">
              <a:lnSpc>
                <a:spcPct val="125000"/>
              </a:lnSpc>
              <a:spcBef>
                <a:spcPts val="100"/>
              </a:spcBef>
            </a:pPr>
            <a:endParaRPr lang="en-US" sz="2600" dirty="0">
              <a:solidFill>
                <a:srgbClr val="FFFFFF"/>
              </a:solidFill>
              <a:cs typeface="Lucida Sans Unicode"/>
            </a:endParaRPr>
          </a:p>
          <a:p>
            <a:pPr marL="469900" marR="5080" indent="-457200">
              <a:lnSpc>
                <a:spcPct val="15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Gimble</a:t>
            </a:r>
          </a:p>
          <a:p>
            <a:pPr marL="927100" marR="5080" lvl="1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Three-axis stabilization</a:t>
            </a:r>
          </a:p>
          <a:p>
            <a:pPr marL="927100" marR="5080" lvl="1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Tilt range +30° to -90°</a:t>
            </a:r>
          </a:p>
          <a:p>
            <a:pPr marL="927100" marR="5080" lvl="1" indent="-457200">
              <a:lnSpc>
                <a:spcPct val="150000"/>
              </a:lnSpc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FFFFFF"/>
                </a:solidFill>
                <a:cs typeface="Lucida Sans Unicode"/>
              </a:rPr>
              <a:t>Pan range +90° to -90°</a:t>
            </a:r>
          </a:p>
        </p:txBody>
      </p:sp>
      <p:sp>
        <p:nvSpPr>
          <p:cNvPr id="10" name="object 10"/>
          <p:cNvSpPr/>
          <p:nvPr/>
        </p:nvSpPr>
        <p:spPr>
          <a:xfrm>
            <a:off x="5417894" y="8172107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4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5EF36-17E4-4A96-A670-C9E7076BC60F}"/>
              </a:ext>
            </a:extLst>
          </p:cNvPr>
          <p:cNvSpPr/>
          <p:nvPr/>
        </p:nvSpPr>
        <p:spPr>
          <a:xfrm>
            <a:off x="-20309" y="13218"/>
            <a:ext cx="5943600" cy="102356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scene3d>
            <a:camera prst="orthographicFront"/>
            <a:lightRig rig="threePt" dir="t"/>
          </a:scene3d>
          <a:sp3d extrusionH="76200" contourW="12700">
            <a:extrusionClr>
              <a:schemeClr val="bg1"/>
            </a:extrusionClr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D5640B7-C8F3-4171-8E4B-C7178B82A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72" y="0"/>
            <a:ext cx="5978725" cy="228631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5490361" y="875348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5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1" descr="A black camera with a green light&#10;&#10;Description automatically generated with low confidence">
            <a:extLst>
              <a:ext uri="{FF2B5EF4-FFF2-40B4-BE49-F238E27FC236}">
                <a16:creationId xmlns:a16="http://schemas.microsoft.com/office/drawing/2014/main" id="{05A61721-4FAB-4903-9162-FFDA36365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18" y="3928974"/>
            <a:ext cx="5964509" cy="5380470"/>
          </a:xfrm>
          <a:prstGeom prst="rect">
            <a:avLst/>
          </a:prstGeom>
        </p:spPr>
      </p:pic>
      <p:sp>
        <p:nvSpPr>
          <p:cNvPr id="20" name="object 8">
            <a:extLst>
              <a:ext uri="{FF2B5EF4-FFF2-40B4-BE49-F238E27FC236}">
                <a16:creationId xmlns:a16="http://schemas.microsoft.com/office/drawing/2014/main" id="{C7CC5D58-BFCA-4F28-BF58-DF79829A3E19}"/>
              </a:ext>
            </a:extLst>
          </p:cNvPr>
          <p:cNvSpPr/>
          <p:nvPr/>
        </p:nvSpPr>
        <p:spPr>
          <a:xfrm>
            <a:off x="5470177" y="5523902"/>
            <a:ext cx="491490" cy="800735"/>
          </a:xfrm>
          <a:custGeom>
            <a:avLst/>
            <a:gdLst/>
            <a:ahLst/>
            <a:cxnLst/>
            <a:rect l="l" t="t" r="r" b="b"/>
            <a:pathLst>
              <a:path w="491489" h="800735">
                <a:moveTo>
                  <a:pt x="491329" y="0"/>
                </a:moveTo>
                <a:lnTo>
                  <a:pt x="491329" y="800430"/>
                </a:lnTo>
                <a:lnTo>
                  <a:pt x="0" y="400215"/>
                </a:lnTo>
                <a:lnTo>
                  <a:pt x="491329" y="0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09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732126" y="0"/>
            <a:ext cx="11314430" cy="10287000"/>
            <a:chOff x="4279454" y="0"/>
            <a:chExt cx="11314430" cy="10287000"/>
          </a:xfrm>
        </p:grpSpPr>
        <p:sp>
          <p:nvSpPr>
            <p:cNvPr id="4" name="object 4"/>
            <p:cNvSpPr/>
            <p:nvPr/>
          </p:nvSpPr>
          <p:spPr>
            <a:xfrm>
              <a:off x="4420488" y="0"/>
              <a:ext cx="11172825" cy="10287000"/>
            </a:xfrm>
            <a:custGeom>
              <a:avLst/>
              <a:gdLst/>
              <a:ahLst/>
              <a:cxnLst/>
              <a:rect l="l" t="t" r="r" b="b"/>
              <a:pathLst>
                <a:path w="11172825" h="10287000">
                  <a:moveTo>
                    <a:pt x="11172824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1172824" y="0"/>
                  </a:lnTo>
                  <a:lnTo>
                    <a:pt x="11172824" y="10286999"/>
                  </a:lnTo>
                  <a:close/>
                </a:path>
              </a:pathLst>
            </a:custGeom>
            <a:solidFill>
              <a:srgbClr val="741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79454" y="4559188"/>
              <a:ext cx="717550" cy="1169035"/>
            </a:xfrm>
            <a:custGeom>
              <a:avLst/>
              <a:gdLst/>
              <a:ahLst/>
              <a:cxnLst/>
              <a:rect l="l" t="t" r="r" b="b"/>
              <a:pathLst>
                <a:path w="717550" h="1169035">
                  <a:moveTo>
                    <a:pt x="0" y="1168674"/>
                  </a:moveTo>
                  <a:lnTo>
                    <a:pt x="0" y="0"/>
                  </a:lnTo>
                  <a:lnTo>
                    <a:pt x="717369" y="584337"/>
                  </a:lnTo>
                  <a:lnTo>
                    <a:pt x="0" y="116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5574074" y="0"/>
            <a:ext cx="2713990" cy="10287000"/>
            <a:chOff x="15574074" y="0"/>
            <a:chExt cx="2713990" cy="10287000"/>
          </a:xfrm>
        </p:grpSpPr>
        <p:sp>
          <p:nvSpPr>
            <p:cNvPr id="9" name="object 9"/>
            <p:cNvSpPr/>
            <p:nvPr/>
          </p:nvSpPr>
          <p:spPr>
            <a:xfrm>
              <a:off x="15574074" y="0"/>
              <a:ext cx="2713990" cy="10287000"/>
            </a:xfrm>
            <a:custGeom>
              <a:avLst/>
              <a:gdLst/>
              <a:ahLst/>
              <a:cxnLst/>
              <a:rect l="l" t="t" r="r" b="b"/>
              <a:pathLst>
                <a:path w="2713990" h="10287000">
                  <a:moveTo>
                    <a:pt x="2713925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2713925" y="0"/>
                  </a:lnTo>
                  <a:lnTo>
                    <a:pt x="2713925" y="10286999"/>
                  </a:lnTo>
                  <a:close/>
                </a:path>
              </a:pathLst>
            </a:custGeom>
            <a:solidFill>
              <a:srgbClr val="741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86111" y="2402704"/>
              <a:ext cx="85725" cy="7884795"/>
            </a:xfrm>
            <a:custGeom>
              <a:avLst/>
              <a:gdLst/>
              <a:ahLst/>
              <a:cxnLst/>
              <a:rect l="l" t="t" r="r" b="b"/>
              <a:pathLst>
                <a:path w="85725" h="7884795">
                  <a:moveTo>
                    <a:pt x="0" y="0"/>
                  </a:moveTo>
                  <a:lnTo>
                    <a:pt x="85724" y="0"/>
                  </a:lnTo>
                  <a:lnTo>
                    <a:pt x="85724" y="7884294"/>
                  </a:lnTo>
                  <a:lnTo>
                    <a:pt x="0" y="7884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42032" y="544050"/>
              <a:ext cx="1885949" cy="16287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389D8BB-1A7A-4CB4-9F4C-6ABC6336CF09}"/>
              </a:ext>
            </a:extLst>
          </p:cNvPr>
          <p:cNvSpPr txBox="1"/>
          <p:nvPr/>
        </p:nvSpPr>
        <p:spPr>
          <a:xfrm>
            <a:off x="3796005" y="2095500"/>
            <a:ext cx="12958470" cy="8014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r>
              <a:rPr lang="en-US" sz="3200" b="1" dirty="0">
                <a:solidFill>
                  <a:schemeClr val="bg1"/>
                </a:solidFill>
              </a:rPr>
              <a:t>Safety</a:t>
            </a:r>
          </a:p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r>
              <a:rPr lang="en-US" sz="2400" spc="-20" dirty="0">
                <a:solidFill>
                  <a:schemeClr val="bg1"/>
                </a:solidFill>
              </a:rPr>
              <a:t>Deploying this technology in high volume traffic, hazardous or inaccessible areas while keeping our employees at a safe distance is paramount.</a:t>
            </a:r>
            <a:endParaRPr lang="en-US" spc="-20" dirty="0">
              <a:solidFill>
                <a:schemeClr val="bg1"/>
              </a:solidFill>
            </a:endParaRPr>
          </a:p>
          <a:p>
            <a:pPr marL="1783080">
              <a:lnSpc>
                <a:spcPct val="100000"/>
              </a:lnSpc>
              <a:spcBef>
                <a:spcPts val="40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 marL="1795780">
              <a:lnSpc>
                <a:spcPct val="100000"/>
              </a:lnSpc>
              <a:spcBef>
                <a:spcPts val="5"/>
              </a:spcBef>
            </a:pPr>
            <a:r>
              <a:rPr lang="en-US" sz="3200" b="1" spc="15" dirty="0">
                <a:solidFill>
                  <a:schemeClr val="bg1"/>
                </a:solidFill>
                <a:latin typeface="Calibri"/>
                <a:cs typeface="Calibri"/>
              </a:rPr>
              <a:t>Time Savings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95780" marR="5080">
              <a:lnSpc>
                <a:spcPct val="125000"/>
              </a:lnSpc>
              <a:spcBef>
                <a:spcPts val="1855"/>
              </a:spcBef>
            </a:pPr>
            <a:r>
              <a:rPr lang="en-US" sz="2400" spc="-20" dirty="0">
                <a:solidFill>
                  <a:schemeClr val="bg1"/>
                </a:solidFill>
              </a:rPr>
              <a:t>Use UAS’s to quickly collect </a:t>
            </a:r>
            <a:r>
              <a:rPr lang="en-US" sz="2400" dirty="0">
                <a:solidFill>
                  <a:schemeClr val="bg1"/>
                </a:solidFill>
              </a:rPr>
              <a:t>data, greatly reduce field time and produce a variety of surveying and mapping results to provide a basis for highway corridor development, environmental mitigation and hydrology studies.</a:t>
            </a:r>
          </a:p>
          <a:p>
            <a:pPr marL="1795780" marR="5080">
              <a:lnSpc>
                <a:spcPct val="125000"/>
              </a:lnSpc>
              <a:spcBef>
                <a:spcPts val="1855"/>
              </a:spcBef>
            </a:pPr>
            <a:endParaRPr lang="en-US" sz="2800" dirty="0">
              <a:solidFill>
                <a:schemeClr val="bg1"/>
              </a:solidFill>
            </a:endParaRPr>
          </a:p>
          <a:p>
            <a:pPr marL="1795780">
              <a:lnSpc>
                <a:spcPct val="100000"/>
              </a:lnSpc>
            </a:pPr>
            <a:r>
              <a:rPr lang="en-US" sz="3200" b="1" spc="30" dirty="0">
                <a:solidFill>
                  <a:schemeClr val="bg1"/>
                </a:solidFill>
                <a:latin typeface="Calibri"/>
                <a:cs typeface="Calibri"/>
              </a:rPr>
              <a:t>Accuracy and Precision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795780" marR="5080">
              <a:lnSpc>
                <a:spcPct val="125000"/>
              </a:lnSpc>
              <a:spcBef>
                <a:spcPts val="1860"/>
              </a:spcBef>
            </a:pPr>
            <a:r>
              <a:rPr lang="en-US" sz="2400" spc="-20" dirty="0">
                <a:solidFill>
                  <a:schemeClr val="bg1"/>
                </a:solidFill>
              </a:rPr>
              <a:t>Accuracy refers to how close a measurement is to its true value.</a:t>
            </a:r>
          </a:p>
          <a:p>
            <a:pPr marL="1795780" marR="5080">
              <a:lnSpc>
                <a:spcPct val="125000"/>
              </a:lnSpc>
              <a:spcBef>
                <a:spcPts val="1860"/>
              </a:spcBef>
            </a:pPr>
            <a:r>
              <a:rPr lang="en-US" sz="2400" spc="-20" dirty="0">
                <a:solidFill>
                  <a:schemeClr val="bg1"/>
                </a:solidFill>
              </a:rPr>
              <a:t>Precision refers to how close repeating measurements are to each other. </a:t>
            </a:r>
          </a:p>
          <a:p>
            <a:pPr marL="1795780" marR="5080">
              <a:lnSpc>
                <a:spcPct val="125000"/>
              </a:lnSpc>
              <a:spcBef>
                <a:spcPts val="1860"/>
              </a:spcBef>
            </a:pPr>
            <a:r>
              <a:rPr lang="en-US" sz="2400" spc="-20" dirty="0">
                <a:solidFill>
                  <a:schemeClr val="bg1"/>
                </a:solidFill>
              </a:rPr>
              <a:t>Using GPS post processing and ground control transformation we are hoping to achieve RTK accuracies and precisions of ±2cm (0.06’).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091B15F-CD68-4AB9-AA4E-3CF62101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411480"/>
            <a:ext cx="10896600" cy="1000274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3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GOALS</a:t>
            </a:r>
            <a:r>
              <a:rPr kumimoji="0" lang="en-US" sz="6500" b="1" i="0" u="none" strike="noStrike" kern="1200" cap="none" spc="-3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FOR UAS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3" name="Picture 1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E00E371-DECE-492C-A566-F3B20FE09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" y="7057693"/>
            <a:ext cx="4872038" cy="3242120"/>
          </a:xfrm>
          <a:prstGeom prst="rect">
            <a:avLst/>
          </a:prstGeom>
        </p:spPr>
      </p:pic>
      <p:pic>
        <p:nvPicPr>
          <p:cNvPr id="6" name="Picture 5" descr="A drone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C414C054-5EA8-42D3-8BB5-62BFBB766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5" y="0"/>
            <a:ext cx="4876338" cy="2719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B652A0-00CB-4485-948E-F0A6BA3849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1662"/>
            <a:ext cx="4883319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871027" y="-6423"/>
            <a:ext cx="11261439" cy="10299846"/>
            <a:chOff x="4414791" y="0"/>
            <a:chExt cx="11178522" cy="10287000"/>
          </a:xfrm>
        </p:grpSpPr>
        <p:sp>
          <p:nvSpPr>
            <p:cNvPr id="4" name="object 4"/>
            <p:cNvSpPr/>
            <p:nvPr/>
          </p:nvSpPr>
          <p:spPr>
            <a:xfrm>
              <a:off x="4420488" y="0"/>
              <a:ext cx="11172825" cy="10287000"/>
            </a:xfrm>
            <a:custGeom>
              <a:avLst/>
              <a:gdLst/>
              <a:ahLst/>
              <a:cxnLst/>
              <a:rect l="l" t="t" r="r" b="b"/>
              <a:pathLst>
                <a:path w="11172825" h="10287000">
                  <a:moveTo>
                    <a:pt x="11172824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11172824" y="0"/>
                  </a:lnTo>
                  <a:lnTo>
                    <a:pt x="11172824" y="10286999"/>
                  </a:lnTo>
                  <a:close/>
                </a:path>
              </a:pathLst>
            </a:custGeom>
            <a:solidFill>
              <a:srgbClr val="741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414791" y="4786354"/>
              <a:ext cx="717550" cy="1169035"/>
            </a:xfrm>
            <a:custGeom>
              <a:avLst/>
              <a:gdLst/>
              <a:ahLst/>
              <a:cxnLst/>
              <a:rect l="l" t="t" r="r" b="b"/>
              <a:pathLst>
                <a:path w="717550" h="1169035">
                  <a:moveTo>
                    <a:pt x="0" y="1168674"/>
                  </a:moveTo>
                  <a:lnTo>
                    <a:pt x="0" y="0"/>
                  </a:lnTo>
                  <a:lnTo>
                    <a:pt x="717369" y="584337"/>
                  </a:lnTo>
                  <a:lnTo>
                    <a:pt x="0" y="1168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5574074" y="0"/>
            <a:ext cx="2713990" cy="10287000"/>
            <a:chOff x="15574074" y="0"/>
            <a:chExt cx="2713990" cy="10287000"/>
          </a:xfrm>
        </p:grpSpPr>
        <p:sp>
          <p:nvSpPr>
            <p:cNvPr id="9" name="object 9"/>
            <p:cNvSpPr/>
            <p:nvPr/>
          </p:nvSpPr>
          <p:spPr>
            <a:xfrm>
              <a:off x="15574074" y="0"/>
              <a:ext cx="2713990" cy="10287000"/>
            </a:xfrm>
            <a:custGeom>
              <a:avLst/>
              <a:gdLst/>
              <a:ahLst/>
              <a:cxnLst/>
              <a:rect l="l" t="t" r="r" b="b"/>
              <a:pathLst>
                <a:path w="2713990" h="10287000">
                  <a:moveTo>
                    <a:pt x="2713925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2713925" y="0"/>
                  </a:lnTo>
                  <a:lnTo>
                    <a:pt x="2713925" y="10286999"/>
                  </a:lnTo>
                  <a:close/>
                </a:path>
              </a:pathLst>
            </a:custGeom>
            <a:solidFill>
              <a:srgbClr val="741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86111" y="2402704"/>
              <a:ext cx="85725" cy="7884795"/>
            </a:xfrm>
            <a:custGeom>
              <a:avLst/>
              <a:gdLst/>
              <a:ahLst/>
              <a:cxnLst/>
              <a:rect l="l" t="t" r="r" b="b"/>
              <a:pathLst>
                <a:path w="85725" h="7884795">
                  <a:moveTo>
                    <a:pt x="0" y="0"/>
                  </a:moveTo>
                  <a:lnTo>
                    <a:pt x="85724" y="0"/>
                  </a:lnTo>
                  <a:lnTo>
                    <a:pt x="85724" y="7884294"/>
                  </a:lnTo>
                  <a:lnTo>
                    <a:pt x="0" y="7884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42032" y="544050"/>
              <a:ext cx="1885949" cy="1628774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389D8BB-1A7A-4CB4-9F4C-6ABC6336CF09}"/>
              </a:ext>
            </a:extLst>
          </p:cNvPr>
          <p:cNvSpPr txBox="1"/>
          <p:nvPr/>
        </p:nvSpPr>
        <p:spPr>
          <a:xfrm>
            <a:off x="4267200" y="2394151"/>
            <a:ext cx="12533186" cy="6919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5780" lvl="0"/>
            <a:r>
              <a:rPr lang="en-US" sz="3200" b="1" spc="30" dirty="0">
                <a:solidFill>
                  <a:prstClr val="white"/>
                </a:solidFill>
                <a:cs typeface="Calibri"/>
              </a:rPr>
              <a:t>Cartography</a:t>
            </a:r>
            <a:endParaRPr lang="en-US" sz="3200" dirty="0">
              <a:solidFill>
                <a:prstClr val="white"/>
              </a:solidFill>
              <a:cs typeface="Calibri"/>
            </a:endParaRPr>
          </a:p>
          <a:p>
            <a:pPr marL="1795780" marR="5080" lvl="0">
              <a:lnSpc>
                <a:spcPct val="125000"/>
              </a:lnSpc>
              <a:spcBef>
                <a:spcPts val="1860"/>
              </a:spcBef>
            </a:pPr>
            <a:r>
              <a:rPr lang="en-US" sz="2400" spc="-20" dirty="0">
                <a:solidFill>
                  <a:prstClr val="white"/>
                </a:solidFill>
              </a:rPr>
              <a:t>Collecting survey grade data on hard surfaces and areas with limited to no vegetation.</a:t>
            </a:r>
          </a:p>
          <a:p>
            <a:pPr marL="1795780" lvl="0">
              <a:spcBef>
                <a:spcPts val="5"/>
              </a:spcBef>
            </a:pPr>
            <a:endParaRPr lang="en-US" sz="3200" b="1" spc="15" dirty="0">
              <a:solidFill>
                <a:prstClr val="white"/>
              </a:solidFill>
              <a:cs typeface="Calibri"/>
            </a:endParaRPr>
          </a:p>
          <a:p>
            <a:pPr marL="1795780" lvl="0">
              <a:spcBef>
                <a:spcPts val="5"/>
              </a:spcBef>
            </a:pPr>
            <a:endParaRPr lang="en-US" sz="3200" b="1" spc="15" dirty="0">
              <a:solidFill>
                <a:prstClr val="white"/>
              </a:solidFill>
              <a:cs typeface="Calibri"/>
            </a:endParaRPr>
          </a:p>
          <a:p>
            <a:pPr marL="1795780" lvl="0">
              <a:spcBef>
                <a:spcPts val="5"/>
              </a:spcBef>
            </a:pPr>
            <a:endParaRPr lang="en-US" sz="3200" b="1" spc="15" dirty="0">
              <a:solidFill>
                <a:prstClr val="white"/>
              </a:solidFill>
              <a:cs typeface="Calibri"/>
            </a:endParaRPr>
          </a:p>
          <a:p>
            <a:pPr marL="1795780" lvl="0">
              <a:spcBef>
                <a:spcPts val="5"/>
              </a:spcBef>
            </a:pPr>
            <a:r>
              <a:rPr lang="en-US" sz="3200" b="1" spc="15" dirty="0">
                <a:solidFill>
                  <a:prstClr val="white"/>
                </a:solidFill>
                <a:cs typeface="Calibri"/>
              </a:rPr>
              <a:t>Aerial Imagery</a:t>
            </a:r>
            <a:endParaRPr lang="en-US" sz="3200" dirty="0">
              <a:solidFill>
                <a:prstClr val="white"/>
              </a:solidFill>
              <a:cs typeface="Calibri"/>
            </a:endParaRPr>
          </a:p>
          <a:p>
            <a:pPr marL="1795780" marR="5080" lvl="0">
              <a:lnSpc>
                <a:spcPct val="125000"/>
              </a:lnSpc>
              <a:spcBef>
                <a:spcPts val="1855"/>
              </a:spcBef>
            </a:pPr>
            <a:r>
              <a:rPr lang="en-US" sz="2400" spc="-20" dirty="0">
                <a:solidFill>
                  <a:prstClr val="white"/>
                </a:solidFill>
              </a:rPr>
              <a:t>Collecting aerial photography for use as background imagery for plans.</a:t>
            </a:r>
            <a:endParaRPr lang="en-US" sz="2400" dirty="0">
              <a:solidFill>
                <a:prstClr val="white"/>
              </a:solidFill>
            </a:endParaRPr>
          </a:p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endParaRPr lang="en-US" sz="3200" b="1" dirty="0">
              <a:solidFill>
                <a:schemeClr val="bg1"/>
              </a:solidFill>
            </a:endParaRPr>
          </a:p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endParaRPr lang="en-US" sz="3200" b="1" dirty="0">
              <a:solidFill>
                <a:schemeClr val="bg1"/>
              </a:solidFill>
            </a:endParaRPr>
          </a:p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endParaRPr lang="en-US" sz="3200" b="1" dirty="0">
              <a:solidFill>
                <a:schemeClr val="bg1"/>
              </a:solidFill>
            </a:endParaRPr>
          </a:p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r>
              <a:rPr lang="en-US" sz="3200" b="1" dirty="0">
                <a:solidFill>
                  <a:schemeClr val="bg1"/>
                </a:solidFill>
              </a:rPr>
              <a:t>Stockpiles</a:t>
            </a:r>
          </a:p>
          <a:p>
            <a:pPr marL="1795780" marR="5080">
              <a:lnSpc>
                <a:spcPct val="125000"/>
              </a:lnSpc>
              <a:spcBef>
                <a:spcPts val="100"/>
              </a:spcBef>
            </a:pPr>
            <a:r>
              <a:rPr lang="en-US" sz="2400" spc="-20" dirty="0">
                <a:solidFill>
                  <a:schemeClr val="bg1"/>
                </a:solidFill>
              </a:rPr>
              <a:t>Increased speed and accuracy of stockpile volume calculations.</a:t>
            </a:r>
            <a:endParaRPr lang="en-US" spc="-20" dirty="0">
              <a:solidFill>
                <a:schemeClr val="bg1"/>
              </a:solidFill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091B15F-CD68-4AB9-AA4E-3CF62101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411480"/>
            <a:ext cx="10896600" cy="923330"/>
          </a:xfrm>
        </p:spPr>
        <p:txBody>
          <a:bodyPr/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38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are we using them…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56F9D91-85BF-4882-8913-4B00D168F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6" y="7550658"/>
            <a:ext cx="4886325" cy="27363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C3D553-708A-4771-A535-F5DA18CE7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052" y="2110393"/>
            <a:ext cx="719390" cy="1170533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9EFFECF9-9383-4A07-92D6-0CC806043EC4}"/>
              </a:ext>
            </a:extLst>
          </p:cNvPr>
          <p:cNvSpPr/>
          <p:nvPr/>
        </p:nvSpPr>
        <p:spPr>
          <a:xfrm>
            <a:off x="4861380" y="7892849"/>
            <a:ext cx="722873" cy="1170495"/>
          </a:xfrm>
          <a:custGeom>
            <a:avLst/>
            <a:gdLst/>
            <a:ahLst/>
            <a:cxnLst/>
            <a:rect l="l" t="t" r="r" b="b"/>
            <a:pathLst>
              <a:path w="717550" h="1169035">
                <a:moveTo>
                  <a:pt x="0" y="1168674"/>
                </a:moveTo>
                <a:lnTo>
                  <a:pt x="0" y="0"/>
                </a:lnTo>
                <a:lnTo>
                  <a:pt x="717369" y="584337"/>
                </a:lnTo>
                <a:lnTo>
                  <a:pt x="0" y="11686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39CA3AF-3E39-4CF4-9BDE-5531770227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6" y="0"/>
            <a:ext cx="4873752" cy="3818101"/>
          </a:xfrm>
          <a:prstGeom prst="rect">
            <a:avLst/>
          </a:prstGeom>
        </p:spPr>
      </p:pic>
      <p:pic>
        <p:nvPicPr>
          <p:cNvPr id="26" name="Picture 25" descr="Diagram, map&#10;&#10;Description automatically generated">
            <a:extLst>
              <a:ext uri="{FF2B5EF4-FFF2-40B4-BE49-F238E27FC236}">
                <a16:creationId xmlns:a16="http://schemas.microsoft.com/office/drawing/2014/main" id="{2A4D180A-B13A-4D33-B0F9-DD0FF248EC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" y="4171158"/>
            <a:ext cx="4873752" cy="302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3098517" y="-8553"/>
            <a:ext cx="15252533" cy="10277475"/>
            <a:chOff x="3037204" y="5236"/>
            <a:chExt cx="15252533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4347" y="9112015"/>
              <a:ext cx="1095374" cy="9429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37204" y="3472336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83170" y="2017464"/>
            <a:ext cx="1000274" cy="4749953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lang="en-US" sz="6500" spc="60" dirty="0">
                <a:solidFill>
                  <a:srgbClr val="FFFFFF"/>
                </a:solidFill>
                <a:latin typeface="Calibri"/>
                <a:cs typeface="Calibri"/>
              </a:rPr>
              <a:t>UAS SURVEYS</a:t>
            </a:r>
            <a:endParaRPr lang="en-US" sz="65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51652" y="420398"/>
            <a:ext cx="7146265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r>
              <a:rPr lang="en-US" sz="6500" b="1" spc="-70" dirty="0">
                <a:solidFill>
                  <a:srgbClr val="535353"/>
                </a:solidFill>
                <a:latin typeface="Calibri"/>
                <a:cs typeface="Calibri"/>
              </a:rPr>
              <a:t>Where are we going?</a:t>
            </a:r>
            <a:endParaRPr sz="6500" dirty="0">
              <a:latin typeface="Calibri"/>
              <a:cs typeface="Calibri"/>
            </a:endParaRPr>
          </a:p>
        </p:txBody>
      </p:sp>
      <p:pic>
        <p:nvPicPr>
          <p:cNvPr id="14" name="Picture 13" descr="A helicopter flying over a field&#10;&#10;Description automatically generated with medium confidence">
            <a:extLst>
              <a:ext uri="{FF2B5EF4-FFF2-40B4-BE49-F238E27FC236}">
                <a16:creationId xmlns:a16="http://schemas.microsoft.com/office/drawing/2014/main" id="{EC6210FD-B296-48DB-B29A-2E5E4B454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95216"/>
            <a:ext cx="4842234" cy="41115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7DAF4C-9299-4720-95B0-4F2647248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134" y="5003122"/>
            <a:ext cx="5605959" cy="4103657"/>
          </a:xfrm>
          <a:prstGeom prst="rect">
            <a:avLst/>
          </a:prstGeom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:a16="http://schemas.microsoft.com/office/drawing/2014/main" id="{7C2FF793-B7C0-4C1C-8ACA-6175658988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687361"/>
            <a:ext cx="5058481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1846659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SOUTH DAKOTA UAS WORKSHOP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54370" y="2329959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4441F-C0BD-43EF-B1C1-61E3A2D0F057}"/>
              </a:ext>
            </a:extLst>
          </p:cNvPr>
          <p:cNvSpPr txBox="1"/>
          <p:nvPr/>
        </p:nvSpPr>
        <p:spPr>
          <a:xfrm>
            <a:off x="10210800" y="5905500"/>
            <a:ext cx="6400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LAANC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FAA’s Low Altitude Authorization and Notification Capability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Pilots can obtain airspace authorizations to fly in controlled airspace.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Mobile Applications: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B4UFLY</a:t>
            </a:r>
          </a:p>
          <a:p>
            <a:r>
              <a:rPr lang="en-US" sz="2000" dirty="0">
                <a:solidFill>
                  <a:schemeClr val="bg1"/>
                </a:solidFill>
              </a:rPr>
              <a:t>Aloft</a:t>
            </a:r>
          </a:p>
          <a:p>
            <a:r>
              <a:rPr lang="en-US" sz="2000" dirty="0">
                <a:solidFill>
                  <a:schemeClr val="bg1"/>
                </a:solidFill>
              </a:rPr>
              <a:t>AirMap</a:t>
            </a:r>
          </a:p>
        </p:txBody>
      </p:sp>
      <p:pic>
        <p:nvPicPr>
          <p:cNvPr id="18" name="object 19">
            <a:extLst>
              <a:ext uri="{FF2B5EF4-FFF2-40B4-BE49-F238E27FC236}">
                <a16:creationId xmlns:a16="http://schemas.microsoft.com/office/drawing/2014/main" id="{678CD083-4143-4A49-AE79-11B1A32135B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38639" y="9410700"/>
            <a:ext cx="866774" cy="7524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F91F4E-8F5B-46DD-A8D1-067B482375B6}"/>
              </a:ext>
            </a:extLst>
          </p:cNvPr>
          <p:cNvSpPr txBox="1"/>
          <p:nvPr/>
        </p:nvSpPr>
        <p:spPr>
          <a:xfrm>
            <a:off x="4114800" y="7962900"/>
            <a:ext cx="632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SDDOT has a blanket insurance policy for the UAS’s that is associated with the manned aircraft policy.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>
                <a:solidFill>
                  <a:schemeClr val="accent2"/>
                </a:solidFill>
              </a:rPr>
              <a:t>Each pilot and aircraft is insured</a:t>
            </a:r>
            <a:r>
              <a:rPr lang="en-US" sz="2400" dirty="0">
                <a:solidFill>
                  <a:schemeClr val="accent1"/>
                </a:solidFill>
              </a:rPr>
              <a:t>.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EBC871-BEC0-44CC-8E2A-9C3CACA26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05" y="4289"/>
            <a:ext cx="7772400" cy="10282711"/>
          </a:xfrm>
          <a:prstGeom prst="rect">
            <a:avLst/>
          </a:prstGeom>
        </p:spPr>
      </p:pic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5976E0A9-F3DE-405B-BFEA-CCA13E7FD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1221" y="4971072"/>
            <a:ext cx="4100403" cy="5306403"/>
          </a:xfrm>
          <a:prstGeom prst="rect">
            <a:avLst/>
          </a:prstGeom>
        </p:spPr>
      </p:pic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3061698E-C087-4EA6-A761-BE884668A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829" y="43984"/>
            <a:ext cx="3940535" cy="509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dy of water with boats in it and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BD5672D-FD1B-4EC4-807E-7422AC64D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9" y="0"/>
            <a:ext cx="15430500" cy="1028700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411480"/>
            <a:ext cx="164592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7200" b="1" spc="-365" dirty="0">
                <a:solidFill>
                  <a:schemeClr val="bg1"/>
                </a:solidFill>
              </a:rPr>
              <a:t>CONTACT</a:t>
            </a:r>
            <a:r>
              <a:rPr sz="7200" b="1" spc="195" dirty="0">
                <a:solidFill>
                  <a:schemeClr val="bg1"/>
                </a:solidFill>
              </a:rPr>
              <a:t> </a:t>
            </a:r>
            <a:r>
              <a:rPr sz="7200" b="1" spc="-240" dirty="0">
                <a:solidFill>
                  <a:schemeClr val="bg1"/>
                </a:solidFill>
              </a:rPr>
              <a:t>INFORMATION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744084" y="3259889"/>
            <a:ext cx="8799830" cy="5311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502410" algn="l"/>
              </a:tabLst>
            </a:pPr>
            <a:r>
              <a:rPr sz="3300" b="1" spc="55" dirty="0">
                <a:solidFill>
                  <a:schemeClr val="bg1"/>
                </a:solidFill>
                <a:cs typeface="Calibri"/>
              </a:rPr>
              <a:t>Mailing	</a:t>
            </a:r>
            <a:r>
              <a:rPr sz="3300" b="1" spc="15" dirty="0">
                <a:solidFill>
                  <a:schemeClr val="bg1"/>
                </a:solidFill>
                <a:cs typeface="Calibri"/>
              </a:rPr>
              <a:t>Address</a:t>
            </a:r>
            <a:endParaRPr sz="3300" dirty="0">
              <a:solidFill>
                <a:schemeClr val="bg1"/>
              </a:solidFill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660"/>
              </a:spcBef>
            </a:pPr>
            <a:r>
              <a:rPr lang="en-US" sz="3000" spc="-165" dirty="0">
                <a:solidFill>
                  <a:schemeClr val="bg1"/>
                </a:solidFill>
                <a:cs typeface="Lucida Sans Unicode"/>
              </a:rPr>
              <a:t>700 E Broadway Avenue</a:t>
            </a:r>
            <a:endParaRPr sz="3000" dirty="0">
              <a:solidFill>
                <a:schemeClr val="bg1"/>
              </a:solidFill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3550" dirty="0">
              <a:solidFill>
                <a:schemeClr val="bg1"/>
              </a:solidFill>
              <a:cs typeface="Lucida Sans Unicode"/>
            </a:endParaRPr>
          </a:p>
          <a:p>
            <a:pPr marR="11430" algn="ctr">
              <a:lnSpc>
                <a:spcPct val="100000"/>
              </a:lnSpc>
              <a:tabLst>
                <a:tab pos="1129665" algn="l"/>
              </a:tabLst>
            </a:pPr>
            <a:r>
              <a:rPr sz="3300" b="1" spc="40" dirty="0">
                <a:solidFill>
                  <a:schemeClr val="bg1"/>
                </a:solidFill>
                <a:cs typeface="Calibri"/>
              </a:rPr>
              <a:t>Email	</a:t>
            </a:r>
            <a:r>
              <a:rPr sz="3300" b="1" spc="15" dirty="0">
                <a:solidFill>
                  <a:schemeClr val="bg1"/>
                </a:solidFill>
                <a:cs typeface="Calibri"/>
              </a:rPr>
              <a:t>Address</a:t>
            </a:r>
            <a:endParaRPr sz="3300" dirty="0">
              <a:solidFill>
                <a:schemeClr val="bg1"/>
              </a:solidFill>
              <a:cs typeface="Calibri"/>
            </a:endParaRPr>
          </a:p>
          <a:p>
            <a:pPr marR="11430" algn="ctr">
              <a:lnSpc>
                <a:spcPct val="100000"/>
              </a:lnSpc>
              <a:spcBef>
                <a:spcPts val="2660"/>
              </a:spcBef>
            </a:pPr>
            <a:r>
              <a:rPr lang="en-US" sz="3000" spc="-20" dirty="0">
                <a:solidFill>
                  <a:schemeClr val="bg1"/>
                </a:solidFill>
                <a:cs typeface="Lucida Sans Unicod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larry.dean@state.sd.us</a:t>
            </a:r>
            <a:endParaRPr lang="en-US" sz="3000" spc="-20" dirty="0">
              <a:solidFill>
                <a:schemeClr val="bg1"/>
              </a:solidFill>
              <a:cs typeface="Lucida Sans Unicode"/>
            </a:endParaRPr>
          </a:p>
          <a:p>
            <a:pPr marR="11430" algn="ctr">
              <a:lnSpc>
                <a:spcPct val="100000"/>
              </a:lnSpc>
              <a:spcBef>
                <a:spcPts val="2660"/>
              </a:spcBef>
            </a:pPr>
            <a:r>
              <a:rPr lang="en-US" sz="3000" spc="-20" dirty="0">
                <a:solidFill>
                  <a:schemeClr val="bg1"/>
                </a:solidFill>
                <a:cs typeface="Lucida Sans Unicod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jon.nelson@state.sd.us</a:t>
            </a:r>
            <a:endParaRPr lang="en-US" sz="3000" spc="-20" dirty="0">
              <a:solidFill>
                <a:schemeClr val="bg1"/>
              </a:solidFill>
              <a:cs typeface="Lucida Sans Unicode"/>
            </a:endParaRPr>
          </a:p>
          <a:p>
            <a:pPr marR="11430" algn="ctr">
              <a:lnSpc>
                <a:spcPct val="100000"/>
              </a:lnSpc>
              <a:spcBef>
                <a:spcPts val="2660"/>
              </a:spcBef>
            </a:pPr>
            <a:r>
              <a:rPr lang="en-US" sz="3000" spc="-20" dirty="0">
                <a:solidFill>
                  <a:schemeClr val="bg1"/>
                </a:solidFill>
                <a:cs typeface="Lucida Sans Unicod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joshc.olson@state.sd.us</a:t>
            </a:r>
            <a:endParaRPr lang="en-US" sz="3000" spc="-20" dirty="0">
              <a:solidFill>
                <a:schemeClr val="bg1"/>
              </a:solidFill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200" dirty="0"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950633" y="9128298"/>
            <a:ext cx="1095374" cy="942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dge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474289E3-AC43-4CCF-BCBD-6CA45F6825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0" r="9091" b="2258"/>
          <a:stretch/>
        </p:blipFill>
        <p:spPr>
          <a:xfrm>
            <a:off x="20" y="10"/>
            <a:ext cx="18287981" cy="10286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9802" y="-2301204"/>
            <a:ext cx="6888405" cy="182880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829" y="4637892"/>
            <a:ext cx="13617843" cy="358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sz="9900" b="1" kern="1200" spc="-365">
                <a:solidFill>
                  <a:schemeClr val="tx1"/>
                </a:solidFill>
              </a:rPr>
              <a:t>Questions?</a:t>
            </a:r>
            <a:endParaRPr lang="en-US" sz="9900" b="1" kern="1200" spc="-24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2558"/>
            <a:ext cx="14678845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4744084" y="3259889"/>
            <a:ext cx="879983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3200" dirty="0"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50633" y="9128298"/>
            <a:ext cx="1095374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30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12149" y="38099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UAS PROCEDURES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B34A3753-3A1B-4192-AA3B-4F2C563FA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31" y="0"/>
            <a:ext cx="7513855" cy="9723812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0717683-9F41-4124-8EE1-16C34AAA7291}"/>
              </a:ext>
            </a:extLst>
          </p:cNvPr>
          <p:cNvGrpSpPr/>
          <p:nvPr/>
        </p:nvGrpSpPr>
        <p:grpSpPr>
          <a:xfrm>
            <a:off x="11265492" y="69201"/>
            <a:ext cx="7042565" cy="4572000"/>
            <a:chOff x="11266974" y="56759"/>
            <a:chExt cx="7042565" cy="4572000"/>
          </a:xfrm>
        </p:grpSpPr>
        <p:pic>
          <p:nvPicPr>
            <p:cNvPr id="20" name="Picture 19" descr="Text&#10;&#10;Description automatically generated">
              <a:extLst>
                <a:ext uri="{FF2B5EF4-FFF2-40B4-BE49-F238E27FC236}">
                  <a16:creationId xmlns:a16="http://schemas.microsoft.com/office/drawing/2014/main" id="{2C8B0B48-5E9F-43D9-BF41-66D618D6E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6974" y="56759"/>
              <a:ext cx="3532909" cy="457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2" name="Picture 21" descr="Text, letter&#10;&#10;Description automatically generated">
              <a:extLst>
                <a:ext uri="{FF2B5EF4-FFF2-40B4-BE49-F238E27FC236}">
                  <a16:creationId xmlns:a16="http://schemas.microsoft.com/office/drawing/2014/main" id="{C4EA2819-01AD-4C2F-BBC9-C64E30E40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6630" y="56759"/>
              <a:ext cx="3532909" cy="45720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24" name="Picture 23" descr="Text, letter&#10;&#10;Description automatically generated">
            <a:extLst>
              <a:ext uri="{FF2B5EF4-FFF2-40B4-BE49-F238E27FC236}">
                <a16:creationId xmlns:a16="http://schemas.microsoft.com/office/drawing/2014/main" id="{0735AE1D-6783-4815-B75B-714281BB16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492" y="4634981"/>
            <a:ext cx="3532909" cy="457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6" name="Picture 25" descr="Text, letter&#10;&#10;Description automatically generated">
            <a:extLst>
              <a:ext uri="{FF2B5EF4-FFF2-40B4-BE49-F238E27FC236}">
                <a16:creationId xmlns:a16="http://schemas.microsoft.com/office/drawing/2014/main" id="{C62EC8CF-1B84-4992-9C0B-855819592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736" y="4637314"/>
            <a:ext cx="3532909" cy="457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3" name="object 19">
            <a:extLst>
              <a:ext uri="{FF2B5EF4-FFF2-40B4-BE49-F238E27FC236}">
                <a16:creationId xmlns:a16="http://schemas.microsoft.com/office/drawing/2014/main" id="{E6F1434B-D117-4BFA-B326-327CF377842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145000" y="9390969"/>
            <a:ext cx="866774" cy="7524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12149" y="38099"/>
            <a:ext cx="15784633" cy="10286999"/>
            <a:chOff x="2808167" y="5236"/>
            <a:chExt cx="15481935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34347" y="9112015"/>
              <a:ext cx="1095374" cy="9429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UAS GUIDELINES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D1D2A41B-FA2A-453E-93EB-C2BFE53B9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380" y="109538"/>
            <a:ext cx="7772400" cy="10058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C242885-31FF-4EDE-8031-AE9C2F1304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915" y="35766"/>
            <a:ext cx="3946885" cy="51077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279CAB-BA32-45C5-825D-5ECAC3FB4E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135" y="5229027"/>
            <a:ext cx="3946886" cy="510773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2329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5">
            <a:extLst>
              <a:ext uri="{FF2B5EF4-FFF2-40B4-BE49-F238E27FC236}">
                <a16:creationId xmlns:a16="http://schemas.microsoft.com/office/drawing/2014/main" id="{3E83623A-EE8B-4B9F-B537-06417EB1F7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68800" y="9198484"/>
            <a:ext cx="1116790" cy="94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6D51C489-BE7D-4BC7-9FED-EBFC707288EB}"/>
              </a:ext>
            </a:extLst>
          </p:cNvPr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63339A-5810-4699-B0C3-0F50E88709FB}"/>
              </a:ext>
            </a:extLst>
          </p:cNvPr>
          <p:cNvSpPr txBox="1"/>
          <p:nvPr/>
        </p:nvSpPr>
        <p:spPr>
          <a:xfrm rot="16200000">
            <a:off x="-3322636" y="3765645"/>
            <a:ext cx="982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UAS Committee Members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C67F231-C530-4204-B783-4C48C3A91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0391704"/>
              </p:ext>
            </p:extLst>
          </p:nvPr>
        </p:nvGraphicFramePr>
        <p:xfrm>
          <a:off x="3352800" y="-723900"/>
          <a:ext cx="14706600" cy="1028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89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UAS Aircraft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4400" y="8572500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pic>
        <p:nvPicPr>
          <p:cNvPr id="13" name="object 19">
            <a:extLst>
              <a:ext uri="{FF2B5EF4-FFF2-40B4-BE49-F238E27FC236}">
                <a16:creationId xmlns:a16="http://schemas.microsoft.com/office/drawing/2014/main" id="{A62AF4D2-5634-4C3E-9612-5D3510B976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86239" y="9258300"/>
            <a:ext cx="866774" cy="752474"/>
          </a:xfrm>
          <a:prstGeom prst="rect">
            <a:avLst/>
          </a:prstGeom>
        </p:spPr>
      </p:pic>
      <p:pic>
        <p:nvPicPr>
          <p:cNvPr id="10" name="Picture 9" descr="A picture containing grass, outdoor, red, outdoor object&#10;&#10;Description automatically generated">
            <a:extLst>
              <a:ext uri="{FF2B5EF4-FFF2-40B4-BE49-F238E27FC236}">
                <a16:creationId xmlns:a16="http://schemas.microsoft.com/office/drawing/2014/main" id="{0BC2D2DA-FBAF-44E8-BB37-F5394485C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248" y="91250"/>
            <a:ext cx="13459968" cy="10094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2B265-ADDD-450D-B7CE-13D1C3717A04}"/>
              </a:ext>
            </a:extLst>
          </p:cNvPr>
          <p:cNvSpPr txBox="1"/>
          <p:nvPr/>
        </p:nvSpPr>
        <p:spPr>
          <a:xfrm>
            <a:off x="4384782" y="6220359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Autel Evo II Pro</a:t>
            </a:r>
          </a:p>
          <a:p>
            <a:r>
              <a:rPr lang="en-US" sz="4800" dirty="0">
                <a:solidFill>
                  <a:schemeClr val="bg1"/>
                </a:solidFill>
              </a:rPr>
              <a:t>GPS Enabled</a:t>
            </a:r>
          </a:p>
          <a:p>
            <a:r>
              <a:rPr lang="en-US" sz="4800" dirty="0">
                <a:solidFill>
                  <a:schemeClr val="bg1"/>
                </a:solidFill>
              </a:rPr>
              <a:t>20 Megapixels Camera Sensor</a:t>
            </a:r>
          </a:p>
          <a:p>
            <a:r>
              <a:rPr lang="en-US" sz="4800" dirty="0">
                <a:solidFill>
                  <a:schemeClr val="bg1"/>
                </a:solidFill>
              </a:rPr>
              <a:t>40 Minute Battery Life</a:t>
            </a:r>
          </a:p>
          <a:p>
            <a:r>
              <a:rPr lang="en-US" sz="4800" dirty="0">
                <a:solidFill>
                  <a:schemeClr val="bg1"/>
                </a:solidFill>
              </a:rPr>
              <a:t>1 Aircraft Purchased in 2021</a:t>
            </a:r>
          </a:p>
        </p:txBody>
      </p:sp>
    </p:spTree>
    <p:extLst>
      <p:ext uri="{BB962C8B-B14F-4D97-AF65-F5344CB8AC3E}">
        <p14:creationId xmlns:p14="http://schemas.microsoft.com/office/powerpoint/2010/main" val="247927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164205" cy="10287000"/>
          </a:xfrm>
          <a:custGeom>
            <a:avLst/>
            <a:gdLst/>
            <a:ahLst/>
            <a:cxnLst/>
            <a:rect l="l" t="t" r="r" b="b"/>
            <a:pathLst>
              <a:path w="3164205" h="10287000">
                <a:moveTo>
                  <a:pt x="0" y="10286999"/>
                </a:moveTo>
                <a:lnTo>
                  <a:pt x="3164037" y="10286999"/>
                </a:lnTo>
                <a:lnTo>
                  <a:pt x="3164037" y="0"/>
                </a:lnTo>
                <a:lnTo>
                  <a:pt x="0" y="0"/>
                </a:lnTo>
                <a:lnTo>
                  <a:pt x="0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/>
          <p:cNvGrpSpPr/>
          <p:nvPr/>
        </p:nvGrpSpPr>
        <p:grpSpPr>
          <a:xfrm>
            <a:off x="2808167" y="-4288"/>
            <a:ext cx="15784261" cy="10286999"/>
            <a:chOff x="2808167" y="5236"/>
            <a:chExt cx="15481570" cy="10277475"/>
          </a:xfrm>
        </p:grpSpPr>
        <p:sp>
          <p:nvSpPr>
            <p:cNvPr id="4" name="object 4"/>
            <p:cNvSpPr/>
            <p:nvPr/>
          </p:nvSpPr>
          <p:spPr>
            <a:xfrm>
              <a:off x="3164037" y="5236"/>
              <a:ext cx="15125700" cy="10277475"/>
            </a:xfrm>
            <a:custGeom>
              <a:avLst/>
              <a:gdLst/>
              <a:ahLst/>
              <a:cxnLst/>
              <a:rect l="l" t="t" r="r" b="b"/>
              <a:pathLst>
                <a:path w="15125700" h="10277475">
                  <a:moveTo>
                    <a:pt x="15125698" y="10277474"/>
                  </a:moveTo>
                  <a:lnTo>
                    <a:pt x="0" y="10277474"/>
                  </a:lnTo>
                  <a:lnTo>
                    <a:pt x="0" y="0"/>
                  </a:lnTo>
                  <a:lnTo>
                    <a:pt x="15125698" y="0"/>
                  </a:lnTo>
                  <a:lnTo>
                    <a:pt x="15125698" y="10277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808167" y="932183"/>
              <a:ext cx="876935" cy="1306830"/>
            </a:xfrm>
            <a:custGeom>
              <a:avLst/>
              <a:gdLst/>
              <a:ahLst/>
              <a:cxnLst/>
              <a:rect l="l" t="t" r="r" b="b"/>
              <a:pathLst>
                <a:path w="876935" h="1306830">
                  <a:moveTo>
                    <a:pt x="876694" y="653143"/>
                  </a:moveTo>
                  <a:lnTo>
                    <a:pt x="0" y="1306287"/>
                  </a:lnTo>
                  <a:lnTo>
                    <a:pt x="0" y="0"/>
                  </a:lnTo>
                  <a:lnTo>
                    <a:pt x="876694" y="653143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51635" y="1"/>
            <a:ext cx="923330" cy="10277474"/>
          </a:xfrm>
          <a:prstGeom prst="rect">
            <a:avLst/>
          </a:prstGeom>
        </p:spPr>
        <p:txBody>
          <a:bodyPr vert="vert270" wrap="square" lIns="0" tIns="6921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545"/>
              </a:spcBef>
            </a:pPr>
            <a:r>
              <a:rPr lang="en-US" sz="6000" spc="60" dirty="0">
                <a:solidFill>
                  <a:srgbClr val="FFFFFF"/>
                </a:solidFill>
                <a:latin typeface="Calibri"/>
                <a:cs typeface="Calibri"/>
              </a:rPr>
              <a:t>UAS Aircraft</a:t>
            </a:r>
            <a:endParaRPr sz="60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4370" y="1003364"/>
            <a:ext cx="3570604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90725" algn="l"/>
              </a:tabLst>
            </a:pPr>
            <a:endParaRPr sz="65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24400" y="8572500"/>
            <a:ext cx="34607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535353"/>
                </a:solidFill>
                <a:latin typeface="Lucida Sans Unicode"/>
                <a:cs typeface="Lucida Sans Unicode"/>
              </a:rPr>
              <a:t>Slide</a:t>
            </a:r>
            <a:r>
              <a:rPr sz="3000" spc="-135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40" dirty="0">
                <a:solidFill>
                  <a:srgbClr val="535353"/>
                </a:solidFill>
                <a:latin typeface="Lucida Sans Unicode"/>
                <a:cs typeface="Lucida Sans Unicode"/>
              </a:rPr>
              <a:t>Body</a:t>
            </a:r>
            <a:r>
              <a:rPr sz="3000" spc="-130" dirty="0">
                <a:solidFill>
                  <a:srgbClr val="535353"/>
                </a:solidFill>
                <a:latin typeface="Lucida Sans Unicode"/>
                <a:cs typeface="Lucida Sans Unicode"/>
              </a:rPr>
              <a:t> </a:t>
            </a:r>
            <a:r>
              <a:rPr sz="3000" spc="-30" dirty="0">
                <a:solidFill>
                  <a:srgbClr val="535353"/>
                </a:solidFill>
                <a:latin typeface="Lucida Sans Unicode"/>
                <a:cs typeface="Lucida Sans Unicode"/>
              </a:rPr>
              <a:t>Content</a:t>
            </a:r>
            <a:endParaRPr sz="3000" dirty="0">
              <a:latin typeface="Lucida Sans Unicode"/>
              <a:cs typeface="Lucida Sans Unicode"/>
            </a:endParaRPr>
          </a:p>
        </p:txBody>
      </p:sp>
      <p:pic>
        <p:nvPicPr>
          <p:cNvPr id="13" name="object 19">
            <a:extLst>
              <a:ext uri="{FF2B5EF4-FFF2-40B4-BE49-F238E27FC236}">
                <a16:creationId xmlns:a16="http://schemas.microsoft.com/office/drawing/2014/main" id="{A62AF4D2-5634-4C3E-9612-5D3510B9764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86239" y="9258300"/>
            <a:ext cx="866774" cy="752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2B265-ADDD-450D-B7CE-13D1C3717A04}"/>
              </a:ext>
            </a:extLst>
          </p:cNvPr>
          <p:cNvSpPr txBox="1"/>
          <p:nvPr/>
        </p:nvSpPr>
        <p:spPr>
          <a:xfrm>
            <a:off x="5867400" y="6866502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Autel Evo II Pro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2EBD26-DE3B-4FFF-BC43-FA4378A97EF3}"/>
              </a:ext>
            </a:extLst>
          </p:cNvPr>
          <p:cNvSpPr txBox="1"/>
          <p:nvPr/>
        </p:nvSpPr>
        <p:spPr>
          <a:xfrm>
            <a:off x="5874190" y="7474809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Only GPS Enabled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8B07F-D4CA-43A5-B265-B1C68637CAB6}"/>
              </a:ext>
            </a:extLst>
          </p:cNvPr>
          <p:cNvSpPr txBox="1"/>
          <p:nvPr/>
        </p:nvSpPr>
        <p:spPr>
          <a:xfrm>
            <a:off x="5867400" y="8060516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48 Megapixels Camera Sensor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566639-6502-4992-9ECF-8026F4380607}"/>
              </a:ext>
            </a:extLst>
          </p:cNvPr>
          <p:cNvSpPr txBox="1"/>
          <p:nvPr/>
        </p:nvSpPr>
        <p:spPr>
          <a:xfrm>
            <a:off x="5867400" y="8626078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40 Minute Battery Life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F9732E-0FA0-4BAB-B186-A7FD66D0C08F}"/>
              </a:ext>
            </a:extLst>
          </p:cNvPr>
          <p:cNvSpPr txBox="1"/>
          <p:nvPr/>
        </p:nvSpPr>
        <p:spPr>
          <a:xfrm>
            <a:off x="5867400" y="9137114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1 Aircraft Purchased in 2021</a:t>
            </a:r>
          </a:p>
        </p:txBody>
      </p:sp>
      <p:pic>
        <p:nvPicPr>
          <p:cNvPr id="11" name="Picture 10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55CB474E-A441-4E69-A20C-8073501BC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28" y="4289"/>
            <a:ext cx="15430500" cy="10287000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B5520C88-A57E-46B0-B665-27E8AAB5515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38639" y="9410700"/>
            <a:ext cx="866774" cy="75247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99A212-C046-4DF6-878A-B4292A65315A}"/>
              </a:ext>
            </a:extLst>
          </p:cNvPr>
          <p:cNvGrpSpPr/>
          <p:nvPr/>
        </p:nvGrpSpPr>
        <p:grpSpPr>
          <a:xfrm>
            <a:off x="3414051" y="318889"/>
            <a:ext cx="15332556" cy="9472811"/>
            <a:chOff x="5843575" y="6866502"/>
            <a:chExt cx="12304395" cy="947281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FBD32-8E34-434A-B8EE-0A63A34B3146}"/>
                </a:ext>
              </a:extLst>
            </p:cNvPr>
            <p:cNvSpPr txBox="1"/>
            <p:nvPr/>
          </p:nvSpPr>
          <p:spPr>
            <a:xfrm>
              <a:off x="5867400" y="6866502"/>
              <a:ext cx="1192651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Skydio II Pro</a:t>
              </a:r>
            </a:p>
            <a:p>
              <a:r>
                <a:rPr lang="en-US" sz="4800" dirty="0">
                  <a:solidFill>
                    <a:schemeClr val="bg1"/>
                  </a:solidFill>
                </a:rPr>
                <a:t>GPS/Non-GPS Enabled</a:t>
              </a:r>
            </a:p>
            <a:p>
              <a:r>
                <a:rPr lang="en-US" sz="4800" dirty="0">
                  <a:solidFill>
                    <a:schemeClr val="bg1"/>
                  </a:solidFill>
                </a:rPr>
                <a:t>12.3 Megapixels Camera Sensor</a:t>
              </a:r>
            </a:p>
            <a:p>
              <a:r>
                <a:rPr lang="en-US" sz="4800" dirty="0">
                  <a:solidFill>
                    <a:schemeClr val="bg1"/>
                  </a:solidFill>
                </a:rPr>
                <a:t>23 Minute Battery Life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8C6BAA-0F6E-4F02-BF8E-1EB11C41A013}"/>
                </a:ext>
              </a:extLst>
            </p:cNvPr>
            <p:cNvSpPr txBox="1"/>
            <p:nvPr/>
          </p:nvSpPr>
          <p:spPr>
            <a:xfrm>
              <a:off x="5843575" y="14769653"/>
              <a:ext cx="1230439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4 Aircraft Purchased in 2021 With the Autonomy Enterprise Foundation (AEF) Software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63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2E6A8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1541851"/>
            <a:ext cx="6511925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6600" spc="-320" dirty="0">
                <a:solidFill>
                  <a:srgbClr val="FFFFFF"/>
                </a:solidFill>
              </a:rPr>
              <a:t>Part 107 Remote Pilot License</a:t>
            </a:r>
            <a:endParaRPr sz="6600" spc="-245" dirty="0">
              <a:solidFill>
                <a:srgbClr val="FFFFFF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069198"/>
            <a:ext cx="12282170" cy="6218398"/>
            <a:chOff x="0" y="4069198"/>
            <a:chExt cx="12282170" cy="6218398"/>
          </a:xfrm>
        </p:grpSpPr>
        <p:sp>
          <p:nvSpPr>
            <p:cNvPr id="5" name="object 5"/>
            <p:cNvSpPr/>
            <p:nvPr/>
          </p:nvSpPr>
          <p:spPr>
            <a:xfrm>
              <a:off x="0" y="4164291"/>
              <a:ext cx="12282170" cy="6123305"/>
            </a:xfrm>
            <a:custGeom>
              <a:avLst/>
              <a:gdLst/>
              <a:ahLst/>
              <a:cxnLst/>
              <a:rect l="l" t="t" r="r" b="b"/>
              <a:pathLst>
                <a:path w="12282170" h="6123305">
                  <a:moveTo>
                    <a:pt x="0" y="6122708"/>
                  </a:moveTo>
                  <a:lnTo>
                    <a:pt x="0" y="0"/>
                  </a:lnTo>
                  <a:lnTo>
                    <a:pt x="12281605" y="0"/>
                  </a:lnTo>
                  <a:lnTo>
                    <a:pt x="12281605" y="6122708"/>
                  </a:lnTo>
                  <a:lnTo>
                    <a:pt x="0" y="61227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444287" y="4069198"/>
              <a:ext cx="1169035" cy="717550"/>
            </a:xfrm>
            <a:custGeom>
              <a:avLst/>
              <a:gdLst/>
              <a:ahLst/>
              <a:cxnLst/>
              <a:rect l="l" t="t" r="r" b="b"/>
              <a:pathLst>
                <a:path w="1169035" h="717550">
                  <a:moveTo>
                    <a:pt x="0" y="0"/>
                  </a:moveTo>
                  <a:lnTo>
                    <a:pt x="1168674" y="0"/>
                  </a:lnTo>
                  <a:lnTo>
                    <a:pt x="584337" y="717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6A8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55154" y="4613928"/>
            <a:ext cx="9970135" cy="4669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10 Pilots were trained by Frontier Precision to prepare for the Part 107 FAA examination.</a:t>
            </a:r>
          </a:p>
          <a:p>
            <a:pPr marL="12700" marR="5080">
              <a:lnSpc>
                <a:spcPct val="125000"/>
              </a:lnSpc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10 Pilots passed the Part 107 examination. Need to retest every 2 years.</a:t>
            </a:r>
          </a:p>
          <a:p>
            <a:pPr marL="12700" marR="5080">
              <a:lnSpc>
                <a:spcPct val="125000"/>
              </a:lnSpc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Each performed 2 hours of flight time on the aircraft they are assigned.</a:t>
            </a:r>
          </a:p>
          <a:p>
            <a:pPr marL="12700" marR="5080">
              <a:lnSpc>
                <a:spcPct val="125000"/>
              </a:lnSpc>
              <a:spcBef>
                <a:spcPts val="3120"/>
              </a:spcBef>
            </a:pPr>
            <a:r>
              <a:rPr lang="en-US" sz="2600" dirty="0">
                <a:solidFill>
                  <a:srgbClr val="535353"/>
                </a:solidFill>
                <a:cs typeface="Lucida Sans Unicode"/>
              </a:rPr>
              <a:t>After the 2 hours of flight each pilot went through a knowledge test and a field flight review with a trained flight examiner from the SDDOT. Need to re-test every 2 years or when a new type of aircraft is purchased.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97184" y="9182100"/>
            <a:ext cx="1095374" cy="942974"/>
          </a:xfrm>
          <a:prstGeom prst="rect">
            <a:avLst/>
          </a:prstGeom>
        </p:spPr>
      </p:pic>
      <p:pic>
        <p:nvPicPr>
          <p:cNvPr id="11" name="Picture 10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9FBCE6EE-6C61-4887-B18B-1F8927C62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0" r="23887"/>
          <a:stretch/>
        </p:blipFill>
        <p:spPr>
          <a:xfrm>
            <a:off x="12277407" y="9205"/>
            <a:ext cx="6010593" cy="10287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29CC0B-0950-44F1-91D2-197DE643468F}"/>
              </a:ext>
            </a:extLst>
          </p:cNvPr>
          <p:cNvPicPr/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2351" r="2404" b="14316"/>
          <a:stretch>
            <a:fillRect/>
          </a:stretch>
        </p:blipFill>
        <p:spPr bwMode="auto">
          <a:xfrm>
            <a:off x="6400800" y="354448"/>
            <a:ext cx="5753100" cy="37147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34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3420</TotalTime>
  <Words>1474</Words>
  <Application>Microsoft Office PowerPoint</Application>
  <PresentationFormat>Custom</PresentationFormat>
  <Paragraphs>291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Lucida Sans Unicode</vt:lpstr>
      <vt:lpstr>Wingdings</vt:lpstr>
      <vt:lpstr>Office Theme</vt:lpstr>
      <vt:lpstr>PowerPoint Presentation</vt:lpstr>
      <vt:lpstr>DISCUSSION OUTLINE</vt:lpstr>
      <vt:lpstr>UAS IMPLEMENTATION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107 Remote Pilot License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Bridge Inspection Overview</vt:lpstr>
      <vt:lpstr>PowerPoint Presentation</vt:lpstr>
      <vt:lpstr>PowerPoint Presentation</vt:lpstr>
      <vt:lpstr>Autel Evo 2 Pro</vt:lpstr>
      <vt:lpstr>PowerPoint Presentation</vt:lpstr>
      <vt:lpstr>PowerPoint Presentation</vt:lpstr>
      <vt:lpstr>PowerPoint Presentation</vt:lpstr>
      <vt:lpstr>PowerPoint Presentation</vt:lpstr>
      <vt:lpstr>Survey Overview</vt:lpstr>
      <vt:lpstr>PowerPoint Presentation</vt:lpstr>
      <vt:lpstr>PowerPoint Presentation</vt:lpstr>
      <vt:lpstr>PowerPoint Presentation</vt:lpstr>
      <vt:lpstr>GOALS FOR UAS</vt:lpstr>
      <vt:lpstr>How are we using them…</vt:lpstr>
      <vt:lpstr>PowerPoint Presentation</vt:lpstr>
      <vt:lpstr>PowerPoint Presentation</vt:lpstr>
      <vt:lpstr>CONTACT INFORMATION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SDDOT</dc:title>
  <dc:creator>DOTUser DOT</dc:creator>
  <cp:keywords>DAEewbfPf9k,BACv9mi1O2U</cp:keywords>
  <cp:lastModifiedBy>Olson, Josh  (DOT)</cp:lastModifiedBy>
  <cp:revision>76</cp:revision>
  <dcterms:created xsi:type="dcterms:W3CDTF">2021-05-25T18:42:51Z</dcterms:created>
  <dcterms:modified xsi:type="dcterms:W3CDTF">2022-04-06T13:18:04Z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Canva</vt:lpwstr>
  </property>
  <property fmtid="{D5CDD505-2E9C-101B-9397-08002B2CF9AE}" pid="4" name="LastSaved">
    <vt:filetime>2021-05-25T00:00:00Z</vt:filetime>
  </property>
</Properties>
</file>